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sldIdLst>
    <p:sldId id="256" r:id="rId6"/>
    <p:sldId id="259" r:id="rId7"/>
    <p:sldId id="257" r:id="rId8"/>
    <p:sldId id="308" r:id="rId9"/>
    <p:sldId id="311" r:id="rId10"/>
    <p:sldId id="309" r:id="rId11"/>
    <p:sldId id="310" r:id="rId12"/>
    <p:sldId id="273" r:id="rId13"/>
    <p:sldId id="314" r:id="rId14"/>
    <p:sldId id="324" r:id="rId15"/>
    <p:sldId id="312" r:id="rId16"/>
    <p:sldId id="328" r:id="rId17"/>
    <p:sldId id="329" r:id="rId18"/>
    <p:sldId id="325" r:id="rId19"/>
    <p:sldId id="322" r:id="rId20"/>
    <p:sldId id="326" r:id="rId21"/>
    <p:sldId id="331" r:id="rId22"/>
    <p:sldId id="316" r:id="rId23"/>
    <p:sldId id="317" r:id="rId24"/>
    <p:sldId id="31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ection - Collège Saint Jean Vihiers" initials="DCSJV" lastIdx="2" clrIdx="0">
    <p:extLst>
      <p:ext uri="{19B8F6BF-5375-455C-9EA6-DF929625EA0E}">
        <p15:presenceInfo xmlns:p15="http://schemas.microsoft.com/office/powerpoint/2012/main" userId="S::direction@saintjeanvihiers.org::c9e0a5a1-6fb2-4581-a3a9-45bafcb89c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236"/>
    <a:srgbClr val="9A2F64"/>
    <a:srgbClr val="396286"/>
    <a:srgbClr val="8FBF49"/>
    <a:srgbClr val="11509F"/>
    <a:srgbClr val="FFFFFF"/>
    <a:srgbClr val="5783BB"/>
    <a:srgbClr val="D0C8C6"/>
    <a:srgbClr val="57585C"/>
    <a:srgbClr val="557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rétariat - Collège Saint Jean Vihiers" userId="6d8ce506-631c-4965-b801-3898c0463e03" providerId="ADAL" clId="{B97428A9-82BD-48CF-8950-D51E877A3E2C}"/>
    <pc:docChg chg="delSld">
      <pc:chgData name="Secrétariat - Collège Saint Jean Vihiers" userId="6d8ce506-631c-4965-b801-3898c0463e03" providerId="ADAL" clId="{B97428A9-82BD-48CF-8950-D51E877A3E2C}" dt="2026-03-03T09:55:27.233" v="0" actId="47"/>
      <pc:docMkLst>
        <pc:docMk/>
      </pc:docMkLst>
      <pc:sldChg chg="del">
        <pc:chgData name="Secrétariat - Collège Saint Jean Vihiers" userId="6d8ce506-631c-4965-b801-3898c0463e03" providerId="ADAL" clId="{B97428A9-82BD-48CF-8950-D51E877A3E2C}" dt="2026-03-03T09:55:27.233" v="0" actId="47"/>
        <pc:sldMkLst>
          <pc:docMk/>
          <pc:sldMk cId="3689410847" sldId="330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6T15:54:37.75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25-11-26T15:54:38.740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86C0B-FF7F-47DF-A9DC-1B63F4F3425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146E6-8B6B-42FD-AF8B-A1D6D357D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6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Baisse de 0,1 point au niveau nationale et 0,1 point académique et 88,4% </a:t>
            </a:r>
            <a:r>
              <a:rPr lang="fr-FR" dirty="0" err="1"/>
              <a:t>maine</a:t>
            </a:r>
            <a:r>
              <a:rPr lang="fr-FR" dirty="0"/>
              <a:t> et </a:t>
            </a:r>
            <a:r>
              <a:rPr lang="fr-FR" dirty="0" err="1"/>
              <a:t>loire</a:t>
            </a:r>
            <a:r>
              <a:rPr lang="fr-FR" dirty="0"/>
              <a:t> en 2024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D3887-A29B-428D-9742-529FE71A93B4}" type="slidenum">
              <a:rPr lang="fr-FR" smtClean="0"/>
              <a:t>17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E5F5D-3E1B-4656-973F-55A37B23F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CC8310-E461-4A85-AC26-934060112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1905F5-D13F-4FE8-8083-5C83D251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A8857-D2EE-4AB1-900F-90A7009A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8C6F4F-9F38-4D84-B53B-0784961D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6428B-B985-42AB-A79B-3161EA8D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AE0AAB-9C33-47A5-A836-8AE476FE2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33FBF-213F-4AD1-8F5F-EF259D18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0456C-6E5A-4D2A-810A-A08ABA0E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2E49EF-4F93-4D68-BA80-C961AAA7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68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9E6370-6E7B-467F-8A7E-48FFD83DC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9F368C-3464-4B90-BC56-837661231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A60B31-A7B7-4A6A-BA1C-C5CA8325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F2B941-F58D-40A6-A64A-2B3AC265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9B81C8-1D9A-44F9-99A4-ACA396EC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87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44BD0-0363-4A91-8A6B-6A9CA7675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1B7EFA-3480-4E81-B60D-7E21BC18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B17E96-4137-4CF9-A732-4E574574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751EB8-349D-441A-A91B-52597552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BC62D9-EEE9-4521-B2CD-1DA9795F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38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63F73-CAD7-41AA-98B2-00CDC40F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2E4862-EBDB-401D-B628-422D11B39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2B41E8-7E1D-497F-AAC8-EB5E2F86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615A5-256B-4369-95DC-782B7712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2F6AD5-2277-47FB-9A29-B293D5A7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58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36339-CDC0-4E1C-8A83-7C7B1519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AE0F7E-D33F-4344-8744-245EBB885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701AA-37C1-4538-966A-0FA8AC61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CE27DD-01CF-4230-9D44-0D362F1A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E12E33-5AB2-49C9-8842-B6333C95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7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DC116-52F7-465D-89DC-A1B59072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0C36D4-9175-4F57-A099-F98E1E175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31CF16-5C4C-4501-93DC-6F7CB18B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0BF968-7789-4A1D-96E4-B6503160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0F5C85-7613-495A-A2CF-0530082C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5FE862-A4A6-4452-A0D5-91DA4A64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20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17896-A5CA-41B1-AAE8-1C7846A2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E7BFCF-59E0-4689-BC09-067F71E67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44DE7D-7DEC-415A-A17A-E83A1CF93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7B4944-684E-436A-B69E-188AA1249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45E5D3-73CB-46C8-A9D4-7D82D3E7E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83F022-6106-450C-BD49-42F4F222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689D4F-4A8F-4040-B159-56D3E270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F44FEB-0ABF-4B0D-8F20-C838DDF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126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49FAED-8490-4D9B-93CC-451CBD35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D6E79-40B1-413F-B96E-40756FA6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0727DD-8362-4260-8EF8-ED93CEAF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8EB45B-334A-4363-AA23-CE5A0821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30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6CCC17-39DB-4A4E-A880-30CCBE38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4AD929-80D4-4998-8C14-B1CFDFBE2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E7DB45-8E45-40E2-B526-A4F1A89A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29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1943C-18D4-4499-B468-119DB4135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C7D83C-497D-4653-8AA4-EF8D2436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9FD4FB-9B00-484E-9CFF-DF3D36D65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2EA96-6FD5-4B4B-9DBF-70C704B4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2EF448-5762-431C-A085-669C6DA6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1ADE5A-D695-4DFA-86C6-7CCDC361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07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E131C-E0AE-4C69-8802-26C5DF4F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A95D6-0037-45FF-AF08-C4569B03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62B7F4-502A-446D-A7EF-F9D6A081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3BC33A-84E6-4F30-B2FF-13AE10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EEC40D-C83E-4BEF-A1D5-4CF59261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616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56043-C2AB-4754-B7C3-17061583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A9B0B9-D7D2-4E43-826F-D60D5B041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D0F4B4-C001-473C-9A0C-3D0A979A7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41DA55-2CB8-4B57-9E75-F2A421FF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8016A1-0DD0-44DB-B10A-685A3F65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4F8731-3F19-4E76-83AB-1ADF3CF9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264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6550A-DF50-4C60-BEE2-99ADB0B1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6543C0-B432-45E0-AE1B-2072890BA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871F3-059E-4F52-B017-A82F0E57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CD012C-2124-48F4-BC6A-CB1A764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D4F383-8E40-4F4E-B0FA-F64CD8AC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944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E21645-B174-4316-BE03-F0188D7D5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D60921-91B0-4127-A3BB-84B3AEFB0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A4634C-450F-4E30-826A-2DAB0659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8612EA-EBF8-4DB8-9F98-213F549B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BFFB94-2A34-496B-8887-5DC360F9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9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6D1D6-D272-4DF4-9689-64A95409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D0B8BD-C0B7-4416-AE7F-791A23E8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5F051F-B479-425E-AC66-A8CAB314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7201D-C446-49D1-9351-6DE16BCD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F48CFB-C0BA-4F9F-9FBF-218A00A9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52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1AAA-C1E5-4539-AB4E-B37B5D19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E0E934-FC48-479D-AB61-EA62329BC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35432-E6DD-40B5-BB27-2ECE6C1FB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E2361F-867E-48CD-BEDA-D9B51F08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FF3465-824F-4AC7-8F32-C6CE7285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4F05B0-373D-4E05-A8C4-C589BB75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80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489B2-7855-4D53-B044-576A817FC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A4B2B5-5B5B-4593-A2D9-F849CDAA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D6E4F5-F447-4742-8D09-0415D48A5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693C06-3A90-4D76-A11C-0A38EE877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A39550-C092-463D-B83C-825D27B9D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9FEC40-4B4C-4DF8-B3D1-225A2EBF0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1DAD3E-6282-4B12-A2AE-6B7B6EA8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D16F76F-F442-4D14-BA0D-395D3945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97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2B1BA-7A76-4B21-B6C2-ED701496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980EAF-840B-4332-85FF-67DB8889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C9F4A1-2022-4296-869A-E959A56D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55C42C-239A-4BB7-8BAD-7B6C4A84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86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54C28B-27BA-46B2-9E6E-8F8C12D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EB9BB1-CE31-4787-8D74-06F24C47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260F48-EBB0-4AE1-BF87-E55AE702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56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34B1D-E049-4C7B-8291-DA190AA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CD123-FBC1-44A1-962A-DC6C1AE29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96170F-3926-4BEE-BDD1-C20FC941C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953313-8042-450F-85B0-92AC88B9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7F4DE7-31FD-4531-8CCA-3254083F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B0823B-7899-4542-9CB6-D76FFC27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68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0541E-07BC-41A0-BF41-17DBB3F6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A05F53-4C48-4091-93D5-61509D883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861133-4A26-4858-B00B-4D9B33945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4F5BED-AFEF-4954-8AD2-F6595405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A46C52-2BD4-4DDD-9DBC-D38B7A91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469176-D0A6-4E5A-87BB-58E73573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26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26A75D-6DE6-4B42-B833-F0E5089A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D36CA0-F4D2-4A8A-856E-7762C8739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66B608-DB59-48D9-A28A-197917FD6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D6286-419C-4517-AD03-BFF595561D3C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46713-CE85-4D10-B19F-BFCFB2493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5EB19B-72FE-428C-85A0-8B0C3C802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C635A-DE66-4E42-A822-6A984B6FAF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08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B303F6-8DCA-4B25-9EFB-2230A48D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F7E64-EA60-4DDA-8609-D5FE5D26A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96BAFC-1FA6-49BB-92D0-BC628FE4D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DB353-51C8-4610-A54C-AE883C33A089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7E579D-2F69-47AE-BE70-062C55B03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3EAAA-B78A-4E39-BE21-56984A3D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27D82-68BD-4402-B8D6-C8BD3A9DD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3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png"/><Relationship Id="rId7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8.png"/><Relationship Id="rId9" Type="http://schemas.openxmlformats.org/officeDocument/2006/relationships/image" Target="../media/image45.jpeg"/><Relationship Id="rId1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3F10D7-3B62-47A7-814A-F826BB8CA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49" y="1666801"/>
            <a:ext cx="4554546" cy="29772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B41A8E-5B18-4230-851D-3DC8B5545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7" y="942108"/>
            <a:ext cx="3657444" cy="49565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E6519F-FAE3-4C59-862D-641C2DE64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71" y="121871"/>
            <a:ext cx="1725318" cy="11278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B835C-54DE-4973-8338-14D14688A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922" y="4585105"/>
            <a:ext cx="4456881" cy="4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87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320027" y="266206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634136" y="536936"/>
            <a:ext cx="778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La vie au collège: LES COMMISSIONS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1AF3E6-A053-4F53-A953-0AAC97994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5" y="6680241"/>
            <a:ext cx="12192000" cy="1828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BE423-256A-4FA8-A7BE-D246284D5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6136" y="1777714"/>
            <a:ext cx="2340588" cy="225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6382E3-6E73-4FDF-9A7B-875CA819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1146" r="18824" b="-1"/>
          <a:stretch/>
        </p:blipFill>
        <p:spPr>
          <a:xfrm>
            <a:off x="7177425" y="1252578"/>
            <a:ext cx="4694548" cy="274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3D01605-3687-4B32-8040-351143CB9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77" y="4769737"/>
            <a:ext cx="3092893" cy="13918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08C4BA-6DBF-4F8F-B492-5FF74D0C99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/>
          <a:stretch/>
        </p:blipFill>
        <p:spPr>
          <a:xfrm>
            <a:off x="9195063" y="4137452"/>
            <a:ext cx="2875692" cy="14726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F279B54-CC2D-43DD-A9AC-B187B7133F54}"/>
              </a:ext>
            </a:extLst>
          </p:cNvPr>
          <p:cNvGrpSpPr/>
          <p:nvPr/>
        </p:nvGrpSpPr>
        <p:grpSpPr>
          <a:xfrm>
            <a:off x="328550" y="1587252"/>
            <a:ext cx="3787035" cy="4708986"/>
            <a:chOff x="229747" y="2131982"/>
            <a:chExt cx="3787035" cy="47089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358041-7455-4D60-8C10-9A03BCA6F750}"/>
                </a:ext>
              </a:extLst>
            </p:cNvPr>
            <p:cNvSpPr/>
            <p:nvPr/>
          </p:nvSpPr>
          <p:spPr>
            <a:xfrm>
              <a:off x="229747" y="3195098"/>
              <a:ext cx="3787035" cy="3645870"/>
            </a:xfrm>
            <a:prstGeom prst="rect">
              <a:avLst/>
            </a:prstGeom>
            <a:ln w="28575">
              <a:solidFill>
                <a:srgbClr val="8FBF49"/>
              </a:solidFill>
            </a:ln>
          </p:spPr>
          <p:txBody>
            <a:bodyPr wrap="square">
              <a:spAutoFit/>
            </a:bodyPr>
            <a:lstStyle/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endParaRPr lang="fr-FR" sz="1000" dirty="0">
                <a:solidFill>
                  <a:prstClr val="black"/>
                </a:solidFill>
              </a:endParaRP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fr-FR" sz="2200" dirty="0">
                  <a:solidFill>
                    <a:prstClr val="black"/>
                  </a:solidFill>
                </a:rPr>
                <a:t>Commission </a:t>
              </a:r>
              <a:r>
                <a:rPr lang="fr-FR" sz="2200" b="1" dirty="0">
                  <a:solidFill>
                    <a:srgbClr val="8FBF49"/>
                  </a:solidFill>
                </a:rPr>
                <a:t>Animation</a:t>
              </a: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endParaRPr lang="fr-FR" sz="1000" dirty="0">
                <a:solidFill>
                  <a:prstClr val="black"/>
                </a:solidFill>
              </a:endParaRP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fr-FR" sz="2200" dirty="0">
                  <a:solidFill>
                    <a:prstClr val="black"/>
                  </a:solidFill>
                </a:rPr>
                <a:t>Commission </a:t>
              </a:r>
              <a:r>
                <a:rPr lang="fr-FR" sz="2200" b="1" dirty="0">
                  <a:solidFill>
                    <a:srgbClr val="8FBF49"/>
                  </a:solidFill>
                </a:rPr>
                <a:t>Restauration</a:t>
              </a: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endParaRPr lang="fr-FR" sz="1000" dirty="0">
                <a:solidFill>
                  <a:prstClr val="black"/>
                </a:solidFill>
              </a:endParaRP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fr-FR" sz="2200" dirty="0">
                  <a:solidFill>
                    <a:prstClr val="black"/>
                  </a:solidFill>
                </a:rPr>
                <a:t>Commission </a:t>
              </a:r>
              <a:r>
                <a:rPr lang="fr-FR" sz="2200" b="1" dirty="0">
                  <a:solidFill>
                    <a:srgbClr val="8FBF49"/>
                  </a:solidFill>
                </a:rPr>
                <a:t>Santé et bien être</a:t>
              </a: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endParaRPr lang="fr-FR" sz="1000" dirty="0">
                <a:solidFill>
                  <a:prstClr val="black"/>
                </a:solidFill>
              </a:endParaRP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r>
                <a:rPr lang="fr-FR" sz="2200" dirty="0">
                  <a:solidFill>
                    <a:prstClr val="black"/>
                  </a:solidFill>
                </a:rPr>
                <a:t>Commission </a:t>
              </a:r>
              <a:r>
                <a:rPr lang="fr-FR" sz="2200" b="1" dirty="0">
                  <a:solidFill>
                    <a:srgbClr val="8FBF49"/>
                  </a:solidFill>
                </a:rPr>
                <a:t>Bien vivre ensemble</a:t>
              </a:r>
            </a:p>
            <a:p>
              <a:pPr marL="457200" lvl="0" indent="-457200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</a:pPr>
              <a:endParaRPr lang="fr-FR" sz="1050" dirty="0">
                <a:solidFill>
                  <a:prstClr val="black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529507D-D2B9-446F-8112-09A86981284A}"/>
                </a:ext>
              </a:extLst>
            </p:cNvPr>
            <p:cNvSpPr txBox="1"/>
            <p:nvPr/>
          </p:nvSpPr>
          <p:spPr>
            <a:xfrm>
              <a:off x="229747" y="2131982"/>
              <a:ext cx="3787034" cy="923330"/>
            </a:xfrm>
            <a:prstGeom prst="rect">
              <a:avLst/>
            </a:prstGeom>
            <a:solidFill>
              <a:srgbClr val="8FBF49"/>
            </a:solidFill>
            <a:ln>
              <a:solidFill>
                <a:srgbClr val="8FBF4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i="1" u="sng" dirty="0"/>
                <a:t>Objectifs: </a:t>
              </a:r>
              <a:r>
                <a:rPr lang="fr-FR" i="1" dirty="0"/>
                <a:t>Responsabiliser l’élève, être acteur de son établissement, être créatif, développer un esprit critique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391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102452" y="455587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1416561" y="587704"/>
            <a:ext cx="676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Les Spécificités du collège St Jean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D4471B-5773-4E17-99F4-A1F383BA2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199E7A-228B-4EC9-A35D-71AAC178A0D7}"/>
              </a:ext>
            </a:extLst>
          </p:cNvPr>
          <p:cNvSpPr txBox="1"/>
          <p:nvPr/>
        </p:nvSpPr>
        <p:spPr>
          <a:xfrm>
            <a:off x="3091636" y="5334141"/>
            <a:ext cx="2570922" cy="1077218"/>
          </a:xfrm>
          <a:prstGeom prst="rect">
            <a:avLst/>
          </a:prstGeom>
          <a:noFill/>
          <a:ln w="28575">
            <a:solidFill>
              <a:srgbClr val="8FBF4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8FBF49"/>
                </a:solidFill>
              </a:rPr>
              <a:t>Salles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Attitrée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Multi - sport </a:t>
            </a:r>
            <a:endParaRPr lang="fr-FR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E2DE85-985C-471E-B78B-84E04D53ED3A}"/>
              </a:ext>
            </a:extLst>
          </p:cNvPr>
          <p:cNvSpPr txBox="1"/>
          <p:nvPr/>
        </p:nvSpPr>
        <p:spPr>
          <a:xfrm>
            <a:off x="6381772" y="1341870"/>
            <a:ext cx="4083646" cy="1384995"/>
          </a:xfrm>
          <a:prstGeom prst="rect">
            <a:avLst/>
          </a:prstGeom>
          <a:noFill/>
          <a:ln w="28575">
            <a:solidFill>
              <a:srgbClr val="9A2F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9A2F64"/>
                </a:solidFill>
              </a:rPr>
              <a:t>Qualité pédagogique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Intelligences multiples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Différenciation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Accessibilité pédagogique</a:t>
            </a:r>
            <a:endParaRPr lang="fr-FR" sz="20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CCF2F8-39E6-48B3-A243-E1D5601E1CA1}"/>
              </a:ext>
            </a:extLst>
          </p:cNvPr>
          <p:cNvSpPr txBox="1"/>
          <p:nvPr/>
        </p:nvSpPr>
        <p:spPr>
          <a:xfrm>
            <a:off x="293451" y="1880263"/>
            <a:ext cx="4083646" cy="2646878"/>
          </a:xfrm>
          <a:prstGeom prst="rect">
            <a:avLst/>
          </a:prstGeom>
          <a:noFill/>
          <a:ln w="28575">
            <a:solidFill>
              <a:srgbClr val="396286"/>
            </a:solidFill>
          </a:ln>
        </p:spPr>
        <p:txBody>
          <a:bodyPr wrap="square">
            <a:spAutoFit/>
          </a:bodyPr>
          <a:lstStyle/>
          <a:p>
            <a:pPr marL="0" lvl="1" algn="ctr" defTabSz="457200">
              <a:buClr>
                <a:srgbClr val="4472C4"/>
              </a:buClr>
              <a:defRPr/>
            </a:pPr>
            <a:r>
              <a:rPr lang="fr-FR" sz="2400" b="1" dirty="0">
                <a:solidFill>
                  <a:srgbClr val="396286"/>
                </a:solidFill>
              </a:rPr>
              <a:t>Suivi et accompagnement des élèves</a:t>
            </a:r>
          </a:p>
          <a:p>
            <a:pPr marL="0" lvl="1" algn="r" defTabSz="457200">
              <a:buClr>
                <a:srgbClr val="4472C4"/>
              </a:buClr>
              <a:defRPr/>
            </a:pPr>
            <a:r>
              <a:rPr lang="fr-FR" b="1" i="1" u="sng" dirty="0">
                <a:solidFill>
                  <a:srgbClr val="9A2F64"/>
                </a:solidFill>
              </a:rPr>
              <a:t>= une priorité</a:t>
            </a:r>
          </a:p>
          <a:p>
            <a:pPr marL="631825" lvl="1" indent="-273050" defTabSz="4572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/>
              <a:t>Psychologue</a:t>
            </a:r>
          </a:p>
          <a:p>
            <a:pPr marL="631825" lvl="1" indent="-273050" defTabSz="4572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/>
              <a:t>Personnes ressources</a:t>
            </a:r>
            <a:br>
              <a:rPr lang="fr-FR" sz="2000" dirty="0"/>
            </a:br>
            <a:r>
              <a:rPr lang="fr-FR" sz="2000" dirty="0"/>
              <a:t>ESA = Ecoute Soutien Agit</a:t>
            </a:r>
          </a:p>
          <a:p>
            <a:pPr marL="631825" lvl="1" indent="-273050" defTabSz="4572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/>
              <a:t>EMAS</a:t>
            </a:r>
          </a:p>
          <a:p>
            <a:pPr marL="631825" lvl="1" indent="-273050" defTabSz="4572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/>
              <a:t>La MIJEC ( DDEC49)</a:t>
            </a:r>
            <a:endParaRPr lang="fr-FR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6E6833-6E0A-4303-9AB1-3093C93C37EA}"/>
              </a:ext>
            </a:extLst>
          </p:cNvPr>
          <p:cNvSpPr txBox="1"/>
          <p:nvPr/>
        </p:nvSpPr>
        <p:spPr>
          <a:xfrm>
            <a:off x="8534519" y="3578259"/>
            <a:ext cx="3121190" cy="2000548"/>
          </a:xfrm>
          <a:prstGeom prst="rect">
            <a:avLst/>
          </a:prstGeom>
          <a:noFill/>
          <a:ln w="28575">
            <a:solidFill>
              <a:srgbClr val="FBC23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BC236"/>
                </a:solidFill>
              </a:rPr>
              <a:t>Ateliers du midi </a:t>
            </a:r>
          </a:p>
          <a:p>
            <a:pPr marL="442913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Atelier artistique</a:t>
            </a:r>
          </a:p>
          <a:p>
            <a:pPr marL="442913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Chorale</a:t>
            </a:r>
          </a:p>
          <a:p>
            <a:pPr marL="442913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Théâtre</a:t>
            </a:r>
          </a:p>
          <a:p>
            <a:pPr marL="442913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Sport</a:t>
            </a:r>
          </a:p>
          <a:p>
            <a:pPr marL="442913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</a:rPr>
              <a:t>Jeux de société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975EF7-5E2F-44E9-8813-1968BA907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8666">
            <a:off x="4629370" y="2662787"/>
            <a:ext cx="3504804" cy="258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6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28417" y="135333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333196" y="263517"/>
            <a:ext cx="89499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Les Spécificités du collège St Jean</a:t>
            </a:r>
          </a:p>
          <a:p>
            <a:pPr lvl="0" algn="r">
              <a:defRPr/>
            </a:pPr>
            <a:r>
              <a:rPr lang="fr-FR" sz="3200" b="1" dirty="0">
                <a:solidFill>
                  <a:srgbClr val="9A2F64"/>
                </a:solidFill>
              </a:rPr>
              <a:t>DES PARCOURS DE REUSSITE ET D’EXCELLENCE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358041-7455-4D60-8C10-9A03BCA6F750}"/>
                  </a:ext>
                </a:extLst>
              </p:cNvPr>
              <p:cNvSpPr/>
              <p:nvPr/>
            </p:nvSpPr>
            <p:spPr>
              <a:xfrm>
                <a:off x="7784863" y="2075830"/>
                <a:ext cx="4278720" cy="3539430"/>
              </a:xfrm>
              <a:prstGeom prst="rect">
                <a:avLst/>
              </a:prstGeom>
              <a:ln w="28575">
                <a:solidFill>
                  <a:srgbClr val="8FBF49"/>
                </a:solidFill>
              </a:ln>
            </p:spPr>
            <p:txBody>
              <a:bodyPr wrap="square">
                <a:spAutoFit/>
              </a:bodyPr>
              <a:lstStyle/>
              <a:p>
                <a:pPr marL="0" lvl="1" algn="ctr" defTabSz="457200">
                  <a:spcBef>
                    <a:spcPts val="1000"/>
                  </a:spcBef>
                  <a:buClr>
                    <a:srgbClr val="4472C4"/>
                  </a:buClr>
                  <a:tabLst>
                    <a:tab pos="88900" algn="l"/>
                  </a:tabLst>
                  <a:defRPr/>
                </a:pPr>
                <a:r>
                  <a:rPr lang="fr-FR" sz="2400" b="1" u="sng" dirty="0">
                    <a:solidFill>
                      <a:srgbClr val="8FBF49"/>
                    </a:solidFill>
                  </a:rPr>
                  <a:t>Classe SEGPA </a:t>
                </a:r>
                <a:r>
                  <a:rPr lang="fr-FR" sz="1600" b="1" i="1" dirty="0">
                    <a:solidFill>
                      <a:srgbClr val="9A2F64"/>
                    </a:solidFill>
                  </a:rPr>
                  <a:t>(rentrée 2024)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fr-FR" sz="2000" dirty="0">
                    <a:solidFill>
                      <a:prstClr val="black"/>
                    </a:solidFill>
                  </a:rPr>
                  <a:t> élèves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Bien vivre au collège 	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Être inclus dans une ou + matières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Adaptation des enseignements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Aménagement des situations, des supports et des rythmes d’apprentissage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Prendre confiance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Se motiver </a:t>
                </a:r>
              </a:p>
              <a:p>
                <a:pPr marL="536575" lvl="0" indent="-28575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Mener un projet</a:t>
                </a:r>
                <a:endParaRPr lang="fr-F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358041-7455-4D60-8C10-9A03BCA6F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63" y="2075830"/>
                <a:ext cx="4278720" cy="3539430"/>
              </a:xfrm>
              <a:prstGeom prst="rect">
                <a:avLst/>
              </a:prstGeom>
              <a:blipFill>
                <a:blip r:embed="rId2"/>
                <a:stretch>
                  <a:fillRect t="-1026" r="-849" b="-1709"/>
                </a:stretch>
              </a:blipFill>
              <a:ln w="28575">
                <a:solidFill>
                  <a:srgbClr val="8FBF49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0422AE-28B8-4177-A05D-E562EC59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D329A09-6E53-4AB5-8E44-3DD1892B7E0F}"/>
                  </a:ext>
                </a:extLst>
              </p:cNvPr>
              <p:cNvSpPr/>
              <p:nvPr/>
            </p:nvSpPr>
            <p:spPr>
              <a:xfrm>
                <a:off x="333196" y="1559972"/>
                <a:ext cx="6003235" cy="4739759"/>
              </a:xfrm>
              <a:prstGeom prst="rect">
                <a:avLst/>
              </a:prstGeom>
              <a:ln w="28575">
                <a:solidFill>
                  <a:srgbClr val="FBC236"/>
                </a:solidFill>
              </a:ln>
            </p:spPr>
            <p:txBody>
              <a:bodyPr wrap="square">
                <a:spAutoFit/>
              </a:bodyPr>
              <a:lstStyle/>
              <a:p>
                <a:pPr lvl="1" algn="ctr" defTabSz="457200">
                  <a:spcBef>
                    <a:spcPts val="1000"/>
                  </a:spcBef>
                  <a:buClr>
                    <a:srgbClr val="4472C4"/>
                  </a:buClr>
                  <a:defRPr/>
                </a:pPr>
                <a:r>
                  <a:rPr lang="fr-FR" sz="2400" b="1" u="sng" dirty="0">
                    <a:solidFill>
                      <a:srgbClr val="FBC236"/>
                    </a:solidFill>
                  </a:rPr>
                  <a:t>5</a:t>
                </a:r>
                <a:r>
                  <a:rPr lang="fr-FR" sz="2400" b="1" u="sng" baseline="30000" dirty="0">
                    <a:solidFill>
                      <a:srgbClr val="FBC236"/>
                    </a:solidFill>
                  </a:rPr>
                  <a:t>ème</a:t>
                </a:r>
                <a:r>
                  <a:rPr lang="fr-FR" sz="2400" b="1" u="sng" dirty="0">
                    <a:solidFill>
                      <a:srgbClr val="FBC236"/>
                    </a:solidFill>
                  </a:rPr>
                  <a:t> Aménagée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8−10</m:t>
                    </m:r>
                  </m:oMath>
                </a14:m>
                <a:r>
                  <a:rPr lang="fr-FR" sz="2000" dirty="0">
                    <a:solidFill>
                      <a:prstClr val="black"/>
                    </a:solidFill>
                  </a:rPr>
                  <a:t> élèves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Suivre un cursus de 5</a:t>
                </a:r>
                <a:r>
                  <a:rPr lang="fr-FR" sz="2000" baseline="30000" dirty="0">
                    <a:solidFill>
                      <a:prstClr val="black"/>
                    </a:solidFill>
                  </a:rPr>
                  <a:t>ème</a:t>
                </a:r>
                <a:r>
                  <a:rPr lang="fr-FR" sz="2000" dirty="0">
                    <a:solidFill>
                      <a:prstClr val="black"/>
                    </a:solidFill>
                  </a:rPr>
                  <a:t> en conservant le maximum d’enseignement en groupe classe. 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Privilégier le </a:t>
                </a:r>
                <a:r>
                  <a:rPr lang="fr-FR" sz="2000" dirty="0" err="1">
                    <a:solidFill>
                      <a:prstClr val="black"/>
                    </a:solidFill>
                  </a:rPr>
                  <a:t>co</a:t>
                </a:r>
                <a:r>
                  <a:rPr lang="fr-FR" sz="2000" dirty="0">
                    <a:solidFill>
                      <a:prstClr val="black"/>
                    </a:solidFill>
                  </a:rPr>
                  <a:t>-enseignement matière</a:t>
                </a:r>
                <a:br>
                  <a:rPr lang="fr-FR" sz="2000" dirty="0">
                    <a:solidFill>
                      <a:prstClr val="black"/>
                    </a:solidFill>
                  </a:rPr>
                </a:br>
                <a:r>
                  <a:rPr lang="fr-FR" sz="2000" dirty="0">
                    <a:solidFill>
                      <a:prstClr val="black"/>
                    </a:solidFill>
                  </a:rPr>
                  <a:t>	= un accompagnement individualisé.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bien vivre au collège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mener un projet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mieux se connaître, prendre confiance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se motiver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s’exprimer à l’oral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gagner en autonomie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préparer son orientation</a:t>
                </a:r>
              </a:p>
              <a:p>
                <a:pPr marL="179388" indent="268288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prstClr val="black"/>
                    </a:solidFill>
                  </a:rPr>
                  <a:t>consolider ses compétences, développer des méthodes de travail.		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D329A09-6E53-4AB5-8E44-3DD1892B7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96" y="1559972"/>
                <a:ext cx="6003235" cy="4739759"/>
              </a:xfrm>
              <a:prstGeom prst="rect">
                <a:avLst/>
              </a:prstGeom>
              <a:blipFill>
                <a:blip r:embed="rId6"/>
                <a:stretch>
                  <a:fillRect t="-767" r="-1112" b="-1662"/>
                </a:stretch>
              </a:blipFill>
              <a:ln w="28575">
                <a:solidFill>
                  <a:srgbClr val="FBC236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8823494D-671E-4557-9333-AFE22F282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865" y="3578402"/>
            <a:ext cx="3539430" cy="1594147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4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28417" y="135333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333196" y="263517"/>
            <a:ext cx="89499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Les Spécificités du collège St Jean</a:t>
            </a:r>
          </a:p>
          <a:p>
            <a:pPr lvl="0" algn="r">
              <a:defRPr/>
            </a:pPr>
            <a:r>
              <a:rPr lang="fr-FR" sz="3200" b="1" dirty="0">
                <a:solidFill>
                  <a:srgbClr val="9A2F64"/>
                </a:solidFill>
              </a:rPr>
              <a:t>DES PARCOURS DE REUSSITE ET D’EXCELLENCE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0422AE-28B8-4177-A05D-E562EC59C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F07FD0C-A55B-4CD0-8483-49E50170FAF8}"/>
              </a:ext>
            </a:extLst>
          </p:cNvPr>
          <p:cNvSpPr txBox="1"/>
          <p:nvPr/>
        </p:nvSpPr>
        <p:spPr>
          <a:xfrm>
            <a:off x="333195" y="3629184"/>
            <a:ext cx="5664155" cy="2965299"/>
          </a:xfrm>
          <a:prstGeom prst="rect">
            <a:avLst/>
          </a:prstGeom>
          <a:noFill/>
          <a:ln w="28575">
            <a:solidFill>
              <a:srgbClr val="8FBF49"/>
            </a:solidFill>
          </a:ln>
        </p:spPr>
        <p:txBody>
          <a:bodyPr wrap="square">
            <a:spAutoFit/>
          </a:bodyPr>
          <a:lstStyle/>
          <a:p>
            <a:pPr marL="0" lvl="1" algn="ctr" defTabSz="457200">
              <a:lnSpc>
                <a:spcPts val="2500"/>
              </a:lnSpc>
              <a:buClr>
                <a:srgbClr val="4472C4"/>
              </a:buClr>
              <a:defRPr/>
            </a:pPr>
            <a:r>
              <a:rPr lang="fr-FR" sz="2400" b="1" u="sng" dirty="0">
                <a:solidFill>
                  <a:srgbClr val="8FBF49"/>
                </a:solidFill>
              </a:rPr>
              <a:t>Option découverte professionnelle</a:t>
            </a:r>
            <a:endParaRPr lang="fr-FR" b="1" u="sng" dirty="0">
              <a:solidFill>
                <a:srgbClr val="8FBF49"/>
              </a:solidFill>
            </a:endParaRP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3</a:t>
            </a:r>
            <a:r>
              <a:rPr lang="fr-FR" sz="2000" baseline="30000" dirty="0">
                <a:solidFill>
                  <a:prstClr val="black"/>
                </a:solidFill>
              </a:rPr>
              <a:t>ème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Appréhender concrètement le monde professionnel, les métiers, les formations et les diplômes qui y mènent</a:t>
            </a: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Visites d’entreprises</a:t>
            </a: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Rencontre avec les professionnels</a:t>
            </a: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Création d’une mini-entreprise</a:t>
            </a:r>
          </a:p>
          <a:p>
            <a:pPr marL="536575" lvl="1" indent="-342900" defTabSz="457200">
              <a:lnSpc>
                <a:spcPts val="25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rgbClr val="8FBF49"/>
                </a:solidFill>
              </a:rPr>
              <a:t>3 périodes de stage</a:t>
            </a:r>
            <a:r>
              <a:rPr lang="fr-FR" sz="2000" dirty="0">
                <a:solidFill>
                  <a:prstClr val="black"/>
                </a:solidFill>
              </a:rPr>
              <a:t> en entreprise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868D9C-AAC8-403D-9374-FC9A630B0735}"/>
              </a:ext>
            </a:extLst>
          </p:cNvPr>
          <p:cNvSpPr txBox="1"/>
          <p:nvPr/>
        </p:nvSpPr>
        <p:spPr>
          <a:xfrm>
            <a:off x="6298097" y="1974815"/>
            <a:ext cx="5664156" cy="3795911"/>
          </a:xfrm>
          <a:prstGeom prst="rect">
            <a:avLst/>
          </a:prstGeom>
          <a:noFill/>
          <a:ln w="28575">
            <a:solidFill>
              <a:srgbClr val="FBC236"/>
            </a:solidFill>
          </a:ln>
        </p:spPr>
        <p:txBody>
          <a:bodyPr wrap="square">
            <a:spAutoFit/>
          </a:bodyPr>
          <a:lstStyle/>
          <a:p>
            <a:pPr lvl="1" defTabSz="457200">
              <a:spcBef>
                <a:spcPts val="1000"/>
              </a:spcBef>
              <a:buClr>
                <a:srgbClr val="4472C4"/>
              </a:buClr>
              <a:tabLst>
                <a:tab pos="3767138" algn="l"/>
              </a:tabLst>
              <a:defRPr/>
            </a:pPr>
            <a:r>
              <a:rPr lang="fr-FR" sz="2400" b="1" u="sng" dirty="0">
                <a:solidFill>
                  <a:srgbClr val="FBC236"/>
                </a:solidFill>
              </a:rPr>
              <a:t>   Classe défense</a:t>
            </a:r>
          </a:p>
          <a:p>
            <a:pPr marL="447675" lvl="1" indent="-28575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  <a:defRPr/>
            </a:pPr>
            <a:r>
              <a:rPr lang="fr-FR" sz="2000" dirty="0">
                <a:solidFill>
                  <a:prstClr val="black"/>
                </a:solidFill>
              </a:rPr>
              <a:t>3</a:t>
            </a:r>
            <a:r>
              <a:rPr lang="fr-FR" sz="2000" baseline="30000" dirty="0">
                <a:solidFill>
                  <a:prstClr val="black"/>
                </a:solidFill>
              </a:rPr>
              <a:t>ème</a:t>
            </a:r>
          </a:p>
          <a:p>
            <a:pPr marL="447675" lvl="1" indent="-28575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  <a:defRPr/>
            </a:pPr>
            <a:r>
              <a:rPr lang="fr-FR" sz="2000" dirty="0">
                <a:solidFill>
                  <a:prstClr val="black"/>
                </a:solidFill>
              </a:rPr>
              <a:t>Partenariat avec l’armée</a:t>
            </a:r>
          </a:p>
          <a:p>
            <a:pPr marL="447675" lvl="0" indent="-285750" algn="just"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fr-FR" sz="2000" dirty="0">
                <a:solidFill>
                  <a:prstClr val="black"/>
                </a:solidFill>
              </a:rPr>
              <a:t>Cadre structurant et stimulant qui a des effets sur la motivation, le comportement et l'appétence scolaire des élèves</a:t>
            </a:r>
          </a:p>
          <a:p>
            <a:pPr marL="447675" lvl="0" indent="-285750" algn="just"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fr-FR" sz="2000" dirty="0">
                <a:solidFill>
                  <a:prstClr val="black"/>
                </a:solidFill>
              </a:rPr>
              <a:t>Donne du sens aux apprentissages</a:t>
            </a:r>
          </a:p>
          <a:p>
            <a:pPr marL="447675" lvl="0" indent="-285750" algn="just"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fr-FR" sz="2000" dirty="0">
                <a:solidFill>
                  <a:prstClr val="black"/>
                </a:solidFill>
              </a:rPr>
              <a:t>Valorisation de l'implication des élèves</a:t>
            </a:r>
          </a:p>
          <a:p>
            <a:pPr marL="447675" lvl="0" indent="-285750" algn="just"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fr-FR" sz="2000" dirty="0">
                <a:solidFill>
                  <a:prstClr val="black"/>
                </a:solidFill>
              </a:rPr>
              <a:t>Développer l’esprit citoyen et la volonté d’être au service</a:t>
            </a:r>
          </a:p>
          <a:p>
            <a:pPr marL="447675" lvl="0" indent="-285750" algn="just"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fr-FR" sz="2000" dirty="0">
                <a:solidFill>
                  <a:prstClr val="black"/>
                </a:solidFill>
              </a:rPr>
              <a:t>Devoir de mémoire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4E8E19B-79E7-4028-894D-97687909E69D}"/>
              </a:ext>
            </a:extLst>
          </p:cNvPr>
          <p:cNvGrpSpPr/>
          <p:nvPr/>
        </p:nvGrpSpPr>
        <p:grpSpPr>
          <a:xfrm>
            <a:off x="921017" y="1636490"/>
            <a:ext cx="4702199" cy="1826141"/>
            <a:chOff x="333196" y="1679890"/>
            <a:chExt cx="4702199" cy="182614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1B4B7A4-17DA-42F9-B2E6-427D8D6264F1}"/>
                </a:ext>
              </a:extLst>
            </p:cNvPr>
            <p:cNvSpPr txBox="1"/>
            <p:nvPr/>
          </p:nvSpPr>
          <p:spPr>
            <a:xfrm>
              <a:off x="333197" y="1679890"/>
              <a:ext cx="4702198" cy="1826141"/>
            </a:xfrm>
            <a:prstGeom prst="rect">
              <a:avLst/>
            </a:prstGeom>
            <a:noFill/>
            <a:ln w="28575">
              <a:solidFill>
                <a:srgbClr val="396286"/>
              </a:solidFill>
            </a:ln>
          </p:spPr>
          <p:txBody>
            <a:bodyPr wrap="square">
              <a:spAutoFit/>
            </a:bodyPr>
            <a:lstStyle/>
            <a:p>
              <a:pPr marL="0" lvl="1" algn="ctr" defTabSz="457200">
                <a:spcBef>
                  <a:spcPts val="1000"/>
                </a:spcBef>
                <a:buClr>
                  <a:srgbClr val="4472C4"/>
                </a:buClr>
                <a:defRPr/>
              </a:pPr>
              <a:r>
                <a:rPr lang="fr-FR" sz="2400" b="1" u="sng" dirty="0">
                  <a:solidFill>
                    <a:srgbClr val="396286"/>
                  </a:solidFill>
                </a:rPr>
                <a:t>Cadets de la sécurité</a:t>
              </a:r>
              <a:br>
                <a:rPr lang="fr-FR" sz="2400" u="sng" dirty="0">
                  <a:solidFill>
                    <a:srgbClr val="396286"/>
                  </a:solidFill>
                </a:rPr>
              </a:br>
              <a:r>
                <a:rPr lang="fr-FR" sz="2400" dirty="0">
                  <a:solidFill>
                    <a:srgbClr val="396286"/>
                  </a:solidFill>
                </a:rPr>
                <a:t>			</a:t>
              </a:r>
              <a:r>
                <a:rPr lang="fr-FR" b="1" i="1" dirty="0">
                  <a:solidFill>
                    <a:srgbClr val="9A2F64"/>
                  </a:solidFill>
                </a:rPr>
                <a:t>= acte citoyen</a:t>
              </a:r>
              <a:endParaRPr lang="fr-FR" sz="2400" b="1" i="1" dirty="0">
                <a:solidFill>
                  <a:srgbClr val="9A2F64"/>
                </a:solidFill>
              </a:endParaRPr>
            </a:p>
            <a:p>
              <a:pPr marL="0" lvl="1" algn="ctr" defTabSz="457200">
                <a:spcBef>
                  <a:spcPts val="1000"/>
                </a:spcBef>
                <a:buClr>
                  <a:srgbClr val="4472C4"/>
                </a:buClr>
                <a:defRPr/>
              </a:pPr>
              <a:endParaRPr lang="fr-FR" sz="2400" b="1" i="1" dirty="0">
                <a:solidFill>
                  <a:srgbClr val="9A2F64"/>
                </a:solidFill>
              </a:endParaRPr>
            </a:p>
            <a:p>
              <a:pPr marL="0" lvl="1" algn="ctr" defTabSz="457200">
                <a:spcBef>
                  <a:spcPts val="1000"/>
                </a:spcBef>
                <a:buClr>
                  <a:srgbClr val="4472C4"/>
                </a:buClr>
                <a:defRPr/>
              </a:pPr>
              <a:endParaRPr lang="fr-FR" sz="2400" b="1" i="1" dirty="0">
                <a:solidFill>
                  <a:srgbClr val="9A2F64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7889CEA-62D3-4081-834D-0F43CF4A21E1}"/>
                </a:ext>
              </a:extLst>
            </p:cNvPr>
            <p:cNvSpPr txBox="1"/>
            <p:nvPr/>
          </p:nvSpPr>
          <p:spPr>
            <a:xfrm>
              <a:off x="333196" y="2408171"/>
              <a:ext cx="3107850" cy="107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lvl="0" indent="-285750" algn="just">
                <a:lnSpc>
                  <a:spcPts val="1900"/>
                </a:lnSpc>
                <a:buFont typeface="Wingdings" panose="05000000000000000000" pitchFamily="2" charset="2"/>
                <a:buChar char="§"/>
                <a:tabLst>
                  <a:tab pos="1163638" algn="l"/>
                </a:tabLst>
              </a:pPr>
              <a:r>
                <a:rPr lang="fr-FR" sz="2000" dirty="0">
                  <a:solidFill>
                    <a:prstClr val="black"/>
                  </a:solidFill>
                </a:rPr>
                <a:t>4</a:t>
              </a:r>
              <a:r>
                <a:rPr lang="fr-FR" sz="2000" baseline="30000" dirty="0">
                  <a:solidFill>
                    <a:prstClr val="black"/>
                  </a:solidFill>
                </a:rPr>
                <a:t>ème</a:t>
              </a:r>
              <a:r>
                <a:rPr lang="fr-FR" sz="2000" dirty="0">
                  <a:solidFill>
                    <a:prstClr val="black"/>
                  </a:solidFill>
                </a:rPr>
                <a:t>  </a:t>
              </a:r>
            </a:p>
            <a:p>
              <a:pPr marL="360000" lvl="0" indent="-285750" algn="just">
                <a:lnSpc>
                  <a:spcPts val="1900"/>
                </a:lnSpc>
                <a:buFont typeface="Wingdings" panose="05000000000000000000" pitchFamily="2" charset="2"/>
                <a:buChar char="§"/>
                <a:tabLst>
                  <a:tab pos="1163638" algn="l"/>
                </a:tabLst>
              </a:pPr>
              <a:r>
                <a:rPr lang="fr-FR" sz="2000" dirty="0">
                  <a:solidFill>
                    <a:prstClr val="black"/>
                  </a:solidFill>
                </a:rPr>
                <a:t>Partenariat avec le centre de secours de Vihiers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1B6D293-5A88-4889-A2C3-431AD0C6EC41}"/>
                </a:ext>
              </a:extLst>
            </p:cNvPr>
            <p:cNvSpPr txBox="1"/>
            <p:nvPr/>
          </p:nvSpPr>
          <p:spPr>
            <a:xfrm>
              <a:off x="3441046" y="2581470"/>
              <a:ext cx="1520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36575" lvl="0" indent="-285750" algn="just">
                <a:buFont typeface="Wingdings" panose="05000000000000000000" pitchFamily="2" charset="2"/>
                <a:buChar char="§"/>
                <a:tabLst>
                  <a:tab pos="1163638" algn="l"/>
                </a:tabLst>
              </a:pPr>
              <a:r>
                <a:rPr lang="fr-FR" sz="1800" dirty="0">
                  <a:solidFill>
                    <a:prstClr val="black"/>
                  </a:solidFill>
                </a:rPr>
                <a:t>SDIS 49</a:t>
              </a:r>
            </a:p>
            <a:p>
              <a:pPr marL="536575" lvl="0" indent="-285750" algn="just">
                <a:buFont typeface="Wingdings" panose="05000000000000000000" pitchFamily="2" charset="2"/>
                <a:buChar char="§"/>
                <a:tabLst>
                  <a:tab pos="1163638" algn="l"/>
                </a:tabLst>
              </a:pPr>
              <a:r>
                <a:rPr lang="fr-FR" sz="1800" dirty="0">
                  <a:solidFill>
                    <a:prstClr val="black"/>
                  </a:solidFill>
                </a:rPr>
                <a:t>PSC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5A4FF337-8D1E-4A9A-8370-BD87DB6DF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7" y="1280011"/>
            <a:ext cx="1399001" cy="1049251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0793E09-D405-45BC-B183-F2B43994E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22" y="1481020"/>
            <a:ext cx="2954087" cy="1330512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102452" y="455587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1416561" y="726317"/>
            <a:ext cx="676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Les Spécificités du collège St Jean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98AB63-D5B9-4C8B-8B63-BB3B50F20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CF2C7E-B157-4A71-9182-CE322EC32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99" y="1849239"/>
            <a:ext cx="3193462" cy="14383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990BD8-B8FD-457A-A7F7-83FF1E7A2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2003" y="1646872"/>
            <a:ext cx="2947451" cy="22105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4D2ADD-33C6-439D-9740-39B320767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52" y="3794056"/>
            <a:ext cx="2266514" cy="30220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4FA969-5E68-4BFD-8338-6B7C623D1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1" y="4356718"/>
            <a:ext cx="3315594" cy="24866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6B906E-056A-419E-AB46-0B1B7E7B1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43" y="4333965"/>
            <a:ext cx="5403787" cy="24338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B8A8A6-4612-4CD3-991F-314828043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" y="1849240"/>
            <a:ext cx="4423407" cy="20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9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229747" y="127628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505658" y="328088"/>
            <a:ext cx="9985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396286"/>
                </a:solidFill>
              </a:rPr>
              <a:t>Les Spécificités du collège St Jean: ACTIONS EDUCATIVES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966D49-4BBB-4592-B8C9-52B2C29D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30" y="5164471"/>
            <a:ext cx="4968815" cy="16935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D4B91B-92E4-43D8-88F3-6E03E2865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477">
            <a:off x="2905639" y="5353689"/>
            <a:ext cx="1333410" cy="1000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206C12-F40D-4363-8F0B-8DAC1077E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00323C9-63EF-4712-AAB4-C22686D665BA}"/>
              </a:ext>
            </a:extLst>
          </p:cNvPr>
          <p:cNvGrpSpPr/>
          <p:nvPr/>
        </p:nvGrpSpPr>
        <p:grpSpPr>
          <a:xfrm>
            <a:off x="222993" y="1209490"/>
            <a:ext cx="11641598" cy="536630"/>
            <a:chOff x="550402" y="5009739"/>
            <a:chExt cx="11641598" cy="536630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09C2EF0-0C63-49B7-B8A6-C2DD85491AE6}"/>
                </a:ext>
              </a:extLst>
            </p:cNvPr>
            <p:cNvSpPr txBox="1"/>
            <p:nvPr/>
          </p:nvSpPr>
          <p:spPr>
            <a:xfrm>
              <a:off x="550402" y="5023149"/>
              <a:ext cx="2799473" cy="523220"/>
            </a:xfrm>
            <a:prstGeom prst="rect">
              <a:avLst/>
            </a:prstGeom>
            <a:solidFill>
              <a:srgbClr val="9A2F6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6</a:t>
              </a:r>
              <a:r>
                <a:rPr lang="fr-FR" sz="2800" b="1" baseline="30000" dirty="0">
                  <a:solidFill>
                    <a:schemeClr val="bg1"/>
                  </a:solidFill>
                </a:rPr>
                <a:t>ème</a:t>
              </a:r>
              <a:r>
                <a:rPr lang="fr-FR" sz="28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9F28B56-6E94-45CF-B28E-D01203853489}"/>
                </a:ext>
              </a:extLst>
            </p:cNvPr>
            <p:cNvSpPr txBox="1"/>
            <p:nvPr/>
          </p:nvSpPr>
          <p:spPr>
            <a:xfrm>
              <a:off x="3507937" y="5023149"/>
              <a:ext cx="2799473" cy="523220"/>
            </a:xfrm>
            <a:prstGeom prst="rect">
              <a:avLst/>
            </a:prstGeom>
            <a:solidFill>
              <a:srgbClr val="39628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5</a:t>
              </a:r>
              <a:r>
                <a:rPr lang="fr-FR" sz="2800" b="1" baseline="30000" dirty="0">
                  <a:solidFill>
                    <a:schemeClr val="bg1"/>
                  </a:solidFill>
                </a:rPr>
                <a:t>ème</a:t>
              </a:r>
              <a:r>
                <a:rPr lang="fr-FR" sz="28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D4396EC-B2CA-4400-A43E-C4B8BA7D63DC}"/>
                </a:ext>
              </a:extLst>
            </p:cNvPr>
            <p:cNvSpPr txBox="1"/>
            <p:nvPr/>
          </p:nvSpPr>
          <p:spPr>
            <a:xfrm>
              <a:off x="6465472" y="5009739"/>
              <a:ext cx="2799473" cy="523220"/>
            </a:xfrm>
            <a:prstGeom prst="rect">
              <a:avLst/>
            </a:prstGeom>
            <a:solidFill>
              <a:srgbClr val="FBC2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4</a:t>
              </a:r>
              <a:r>
                <a:rPr lang="fr-FR" sz="2800" b="1" baseline="30000" dirty="0"/>
                <a:t>ème</a:t>
              </a:r>
              <a:r>
                <a:rPr lang="fr-FR" sz="2800" b="1" dirty="0"/>
                <a:t> 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590DF6E-A44A-4967-9760-8D1CD10A6DB5}"/>
                </a:ext>
              </a:extLst>
            </p:cNvPr>
            <p:cNvSpPr txBox="1"/>
            <p:nvPr/>
          </p:nvSpPr>
          <p:spPr>
            <a:xfrm>
              <a:off x="9392527" y="5009739"/>
              <a:ext cx="2799473" cy="523220"/>
            </a:xfrm>
            <a:prstGeom prst="rect">
              <a:avLst/>
            </a:prstGeom>
            <a:solidFill>
              <a:srgbClr val="8FBF4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3</a:t>
              </a:r>
              <a:r>
                <a:rPr lang="fr-FR" sz="2800" b="1" baseline="30000" dirty="0"/>
                <a:t>ème</a:t>
              </a:r>
              <a:r>
                <a:rPr lang="fr-FR" sz="2800" b="1" dirty="0"/>
                <a:t> 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8C43B4ED-802E-410B-9D74-BC5B03B51557}"/>
              </a:ext>
            </a:extLst>
          </p:cNvPr>
          <p:cNvSpPr txBox="1"/>
          <p:nvPr/>
        </p:nvSpPr>
        <p:spPr>
          <a:xfrm>
            <a:off x="225796" y="2305377"/>
            <a:ext cx="27938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Estime de soi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découverte des espaces naturels sensibles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harcèlement</a:t>
            </a:r>
            <a:r>
              <a:rPr lang="fr-FR" i="1" dirty="0">
                <a:solidFill>
                  <a:prstClr val="black"/>
                </a:solidFill>
              </a:rPr>
              <a:t> (escape </a:t>
            </a:r>
            <a:r>
              <a:rPr lang="fr-FR" i="1" dirty="0" err="1">
                <a:solidFill>
                  <a:prstClr val="black"/>
                </a:solidFill>
              </a:rPr>
              <a:t>game</a:t>
            </a:r>
            <a:r>
              <a:rPr lang="fr-FR" i="1" dirty="0">
                <a:solidFill>
                  <a:prstClr val="black"/>
                </a:solidFill>
              </a:rPr>
              <a:t>)</a:t>
            </a:r>
            <a:endParaRPr lang="fr-FR" sz="2400" i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F5F2823-7ECA-43C5-B028-49AC10A42CD8}"/>
              </a:ext>
            </a:extLst>
          </p:cNvPr>
          <p:cNvSpPr txBox="1"/>
          <p:nvPr/>
        </p:nvSpPr>
        <p:spPr>
          <a:xfrm>
            <a:off x="3206395" y="2064637"/>
            <a:ext cx="2793865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400" dirty="0"/>
              <a:t>Journée d’intégration ou séjour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400" dirty="0"/>
              <a:t>Utilisation du numérique et harcèlement</a:t>
            </a:r>
            <a:br>
              <a:rPr lang="fr-FR" sz="2400" dirty="0"/>
            </a:br>
            <a:r>
              <a:rPr lang="fr-FR" sz="1600" i="1" dirty="0"/>
              <a:t>Générations numériques + ACVS49</a:t>
            </a:r>
            <a:endParaRPr lang="fr-FR" sz="240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C8134D6-539D-4931-9267-525CA45570B4}"/>
              </a:ext>
            </a:extLst>
          </p:cNvPr>
          <p:cNvSpPr txBox="1"/>
          <p:nvPr/>
        </p:nvSpPr>
        <p:spPr>
          <a:xfrm>
            <a:off x="6260400" y="2305377"/>
            <a:ext cx="2793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Cadets de la sécurité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Tremplin de l’artisanat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Forum des ados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093A54E-8E26-43BF-8F07-EFB094CD9066}"/>
              </a:ext>
            </a:extLst>
          </p:cNvPr>
          <p:cNvSpPr txBox="1"/>
          <p:nvPr/>
        </p:nvSpPr>
        <p:spPr>
          <a:xfrm>
            <a:off x="9102273" y="2050737"/>
            <a:ext cx="279386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200" dirty="0">
                <a:solidFill>
                  <a:prstClr val="black"/>
                </a:solidFill>
              </a:rPr>
              <a:t>séjour pédagogique en Espagne, Allemagne ou dans un pays Anglo-Saxon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200" dirty="0">
                <a:solidFill>
                  <a:prstClr val="black"/>
                </a:solidFill>
              </a:rPr>
              <a:t>challenge ROBOTEC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200" dirty="0">
                <a:solidFill>
                  <a:prstClr val="black"/>
                </a:solidFill>
              </a:rPr>
              <a:t>PSC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fr-FR" sz="2200" dirty="0">
                <a:solidFill>
                  <a:prstClr val="black"/>
                </a:solidFill>
              </a:rPr>
              <a:t>Projet classe défense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5D080A-436F-44F5-9661-6C0805EC5511}"/>
              </a:ext>
            </a:extLst>
          </p:cNvPr>
          <p:cNvSpPr/>
          <p:nvPr/>
        </p:nvSpPr>
        <p:spPr>
          <a:xfrm>
            <a:off x="222993" y="1952486"/>
            <a:ext cx="2813129" cy="2994830"/>
          </a:xfrm>
          <a:prstGeom prst="rect">
            <a:avLst/>
          </a:prstGeom>
          <a:noFill/>
          <a:ln w="28575">
            <a:solidFill>
              <a:srgbClr val="9A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ED8838-FD3E-44B0-B255-28D7B5B2F8CF}"/>
              </a:ext>
            </a:extLst>
          </p:cNvPr>
          <p:cNvSpPr/>
          <p:nvPr/>
        </p:nvSpPr>
        <p:spPr>
          <a:xfrm>
            <a:off x="3178084" y="1952486"/>
            <a:ext cx="2813129" cy="2994830"/>
          </a:xfrm>
          <a:prstGeom prst="rect">
            <a:avLst/>
          </a:prstGeom>
          <a:noFill/>
          <a:ln w="28575">
            <a:solidFill>
              <a:srgbClr val="396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743132-FBCF-4CCF-BFD3-EF70F83A6794}"/>
              </a:ext>
            </a:extLst>
          </p:cNvPr>
          <p:cNvSpPr/>
          <p:nvPr/>
        </p:nvSpPr>
        <p:spPr>
          <a:xfrm>
            <a:off x="6198715" y="1929713"/>
            <a:ext cx="2727606" cy="2994830"/>
          </a:xfrm>
          <a:prstGeom prst="rect">
            <a:avLst/>
          </a:prstGeom>
          <a:noFill/>
          <a:ln w="28575">
            <a:solidFill>
              <a:srgbClr val="FBC2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265585-27B6-48DA-B42F-2D6487E670E4}"/>
              </a:ext>
            </a:extLst>
          </p:cNvPr>
          <p:cNvSpPr/>
          <p:nvPr/>
        </p:nvSpPr>
        <p:spPr>
          <a:xfrm>
            <a:off x="9133822" y="1929714"/>
            <a:ext cx="2730769" cy="3780974"/>
          </a:xfrm>
          <a:prstGeom prst="rect">
            <a:avLst/>
          </a:prstGeom>
          <a:noFill/>
          <a:ln w="28575">
            <a:solidFill>
              <a:srgbClr val="8FB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2F26A0-7BE3-490A-A6B0-AA0411BB18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96"/>
          <a:stretch/>
        </p:blipFill>
        <p:spPr>
          <a:xfrm>
            <a:off x="222993" y="5276693"/>
            <a:ext cx="2756247" cy="13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51913" y="206413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466022" y="338530"/>
            <a:ext cx="676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 NUMERIQUE au collège St JEAN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7501972" y="430091"/>
            <a:ext cx="2992470" cy="584775"/>
          </a:xfrm>
          <a:prstGeom prst="rect">
            <a:avLst/>
          </a:prstGeom>
          <a:solidFill>
            <a:srgbClr val="FBC236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ctr" defTabSz="457200">
              <a:spcBef>
                <a:spcPts val="1000"/>
              </a:spcBef>
              <a:buClr>
                <a:schemeClr val="tx1"/>
              </a:buClr>
              <a:defRPr/>
            </a:pPr>
            <a:r>
              <a:rPr lang="fr-FR" sz="3200" b="1" dirty="0">
                <a:solidFill>
                  <a:prstClr val="black"/>
                </a:solidFill>
              </a:rPr>
              <a:t>100 ordinateurs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D4471B-5773-4E17-99F4-A1F383BA2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827368-45E6-426C-897B-714E6CFC9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37" y="1251121"/>
            <a:ext cx="2564760" cy="19235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3D3C73-B735-42D8-BDDB-DC715B9D5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78" y="1266325"/>
            <a:ext cx="2564759" cy="19235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C0BEF3-BCB0-487C-867D-B7E9C70A0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93" y="2898992"/>
            <a:ext cx="3116298" cy="23372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3B6286-B7FE-40A6-B847-5C2B350D5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124" y="4263282"/>
            <a:ext cx="2442188" cy="18316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B8AC68-7376-4D62-BB6B-838D17481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" y="3604418"/>
            <a:ext cx="2564760" cy="192357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12069-DB35-49D0-99BA-8661F4DF9641}"/>
              </a:ext>
            </a:extLst>
          </p:cNvPr>
          <p:cNvSpPr/>
          <p:nvPr/>
        </p:nvSpPr>
        <p:spPr>
          <a:xfrm>
            <a:off x="6284712" y="5236215"/>
            <a:ext cx="420973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 defTabSz="457200">
              <a:spcBef>
                <a:spcPts val="1000"/>
              </a:spcBef>
              <a:buClr>
                <a:srgbClr val="8FBF49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rgbClr val="8FBF49"/>
                </a:solidFill>
              </a:rPr>
              <a:t>La salle d’étude : 16 ordinateurs</a:t>
            </a:r>
          </a:p>
          <a:p>
            <a:pPr marL="342900" lvl="1" indent="-342900" algn="just" defTabSz="457200">
              <a:spcBef>
                <a:spcPts val="1000"/>
              </a:spcBef>
              <a:buClr>
                <a:srgbClr val="8FBF49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rgbClr val="8FBF49"/>
                </a:solidFill>
              </a:rPr>
              <a:t>CDI : ordinateurs</a:t>
            </a:r>
          </a:p>
          <a:p>
            <a:pPr marL="342900" lvl="1" indent="-342900" algn="just" defTabSz="457200">
              <a:spcBef>
                <a:spcPts val="1000"/>
              </a:spcBef>
              <a:buClr>
                <a:srgbClr val="8FBF49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rgbClr val="8FBF49"/>
                </a:solidFill>
              </a:rPr>
              <a:t>Salle de technologie : ordinateurs</a:t>
            </a:r>
          </a:p>
          <a:p>
            <a:pPr marL="742950" lvl="1" indent="-285750" algn="just" defTabSz="457200">
              <a:spcBef>
                <a:spcPts val="1000"/>
              </a:spcBef>
              <a:buClr>
                <a:srgbClr val="4472C4"/>
              </a:buClr>
              <a:buFont typeface="Wingdings 3" charset="2"/>
              <a:buChar char=""/>
              <a:defRPr/>
            </a:pPr>
            <a:endParaRPr lang="fr-FR" sz="2000" b="1" dirty="0">
              <a:solidFill>
                <a:srgbClr val="8FBF49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11AA543-2301-48CF-9011-3CE4252B891A}"/>
              </a:ext>
            </a:extLst>
          </p:cNvPr>
          <p:cNvSpPr txBox="1"/>
          <p:nvPr/>
        </p:nvSpPr>
        <p:spPr>
          <a:xfrm>
            <a:off x="378480" y="1951559"/>
            <a:ext cx="2236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457200">
              <a:spcBef>
                <a:spcPts val="1000"/>
              </a:spcBef>
              <a:buClr>
                <a:schemeClr val="tx1"/>
              </a:buClr>
              <a:defRPr/>
            </a:pPr>
            <a:r>
              <a:rPr lang="fr-FR" sz="2000" b="1" dirty="0">
                <a:solidFill>
                  <a:srgbClr val="8FBF49"/>
                </a:solidFill>
              </a:rPr>
              <a:t>2 salles multimédia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AF0FCC-0D11-4D70-A4AC-392DAC393998}"/>
              </a:ext>
            </a:extLst>
          </p:cNvPr>
          <p:cNvSpPr txBox="1"/>
          <p:nvPr/>
        </p:nvSpPr>
        <p:spPr>
          <a:xfrm>
            <a:off x="349963" y="5601115"/>
            <a:ext cx="2816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8FBF49"/>
                </a:solidFill>
              </a:rPr>
              <a:t>2 classes mobiles </a:t>
            </a:r>
          </a:p>
          <a:p>
            <a:pPr algn="r"/>
            <a:r>
              <a:rPr lang="fr-FR" sz="1600" i="1" dirty="0">
                <a:solidFill>
                  <a:srgbClr val="8FBF49"/>
                </a:solidFill>
              </a:rPr>
              <a:t>(ordinateurs / tablettes)</a:t>
            </a:r>
            <a:endParaRPr lang="fr-FR" sz="2000" i="1" dirty="0">
              <a:solidFill>
                <a:srgbClr val="8FBF49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FF66DC9-B61E-4083-9C46-35A2A093D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92656" y="512336"/>
            <a:ext cx="374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Résultats au DNB</a:t>
            </a:r>
          </a:p>
        </p:txBody>
      </p:sp>
      <p:sp>
        <p:nvSpPr>
          <p:cNvPr id="8" name="Forme en L 7"/>
          <p:cNvSpPr/>
          <p:nvPr/>
        </p:nvSpPr>
        <p:spPr>
          <a:xfrm flipV="1">
            <a:off x="505067" y="361882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16561" y="2196711"/>
            <a:ext cx="8961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0" u="none" strike="noStrike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Etablissement</a:t>
            </a: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0" u="none" strike="noStrike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Maine et Loire</a:t>
            </a: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0" u="none" strike="noStrike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Académie</a:t>
            </a: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0" u="none" strike="noStrike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National</a:t>
            </a: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067" y="4187076"/>
            <a:ext cx="4652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sz="2000" dirty="0">
                <a:solidFill>
                  <a:srgbClr val="396286"/>
                </a:solidFill>
              </a:rPr>
            </a:br>
            <a:endParaRPr lang="fr-FR" sz="2000" dirty="0">
              <a:solidFill>
                <a:srgbClr val="396286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69024"/>
            <a:ext cx="12192000" cy="18897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33576" r="27418"/>
          <a:stretch>
            <a:fillRect/>
          </a:stretch>
        </p:blipFill>
        <p:spPr>
          <a:xfrm>
            <a:off x="103895" y="2068717"/>
            <a:ext cx="2973786" cy="4347841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36669"/>
              </p:ext>
            </p:extLst>
          </p:nvPr>
        </p:nvGraphicFramePr>
        <p:xfrm>
          <a:off x="2831324" y="2276808"/>
          <a:ext cx="8714651" cy="1859280"/>
        </p:xfrm>
        <a:graphic>
          <a:graphicData uri="http://schemas.openxmlformats.org/drawingml/2006/table">
            <a:tbl>
              <a:tblPr firstRow="1" bandRow="1"/>
              <a:tblGrid>
                <a:gridCol w="91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21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93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b="1" kern="1200" dirty="0">
                          <a:solidFill>
                            <a:srgbClr val="396286"/>
                          </a:solidFill>
                          <a:latin typeface="+mn-lt"/>
                          <a:ea typeface="+mn-ea"/>
                          <a:cs typeface="+mn-cs"/>
                        </a:rPr>
                        <a:t>Etablissement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2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solidFill>
                            <a:srgbClr val="396286"/>
                          </a:solidFill>
                          <a:latin typeface="+mn-lt"/>
                        </a:rPr>
                        <a:t>Maine et Loire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1800" dirty="0">
                          <a:solidFill>
                            <a:srgbClr val="396286"/>
                          </a:solidFill>
                          <a:latin typeface="+mn-lt"/>
                        </a:rPr>
                        <a:t>Académie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solidFill>
                            <a:srgbClr val="396286"/>
                          </a:solidFill>
                          <a:latin typeface="+mn-lt"/>
                        </a:rPr>
                        <a:t>National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latin typeface="+mn-lt"/>
                        </a:rPr>
                        <a:t>Juin 2020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2400" dirty="0">
                          <a:latin typeface="+mn-lt"/>
                        </a:rPr>
                        <a:t>Juin 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+mn-lt"/>
                        </a:rPr>
                        <a:t>Juin 2022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+mn-lt"/>
                        </a:rPr>
                        <a:t>Juin 2023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Juin 2024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Juin 2025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95 %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97 %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97,4%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96,3%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97,1%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aseline="0" dirty="0">
                          <a:latin typeface="+mn-lt"/>
                        </a:rPr>
                        <a:t>97,8%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latin typeface="+mn-lt"/>
                        </a:rPr>
                        <a:t>91%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latin typeface="+mn-lt"/>
                        </a:rPr>
                        <a:t>89,1%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latin typeface="+mn-lt"/>
                        </a:rPr>
                        <a:t>85,5 %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F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992381" y="4640388"/>
            <a:ext cx="62072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396286"/>
                </a:solidFill>
              </a:rPr>
              <a:t>77 élèves présentés : 76 admis, 1 refusé, 1 absent</a:t>
            </a:r>
          </a:p>
          <a:p>
            <a:r>
              <a:rPr lang="fr-FR" sz="2000" dirty="0">
                <a:solidFill>
                  <a:srgbClr val="396286"/>
                </a:solidFill>
              </a:rPr>
              <a:t>	Mention Très Bien : 15,8%</a:t>
            </a:r>
          </a:p>
          <a:p>
            <a:r>
              <a:rPr lang="fr-FR" sz="2000" dirty="0">
                <a:solidFill>
                  <a:srgbClr val="396286"/>
                </a:solidFill>
              </a:rPr>
              <a:t>	Mention Bien : 40,8%	</a:t>
            </a:r>
          </a:p>
          <a:p>
            <a:r>
              <a:rPr lang="fr-FR" sz="2000" dirty="0">
                <a:solidFill>
                  <a:srgbClr val="396286"/>
                </a:solidFill>
              </a:rPr>
              <a:t>	Mention Assez Bien : 27,6%</a:t>
            </a:r>
          </a:p>
          <a:p>
            <a:r>
              <a:rPr lang="fr-FR" sz="2000" dirty="0">
                <a:solidFill>
                  <a:srgbClr val="396286"/>
                </a:solidFill>
              </a:rPr>
              <a:t>			Soit mentions = 84,2%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83A0C5F-0A0F-4F21-98BF-5B449613E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821" y="77856"/>
            <a:ext cx="3238500" cy="2095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218992" y="196908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533101" y="467638"/>
            <a:ext cx="764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L’Association Sportive (AS)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0AF8D5E-021C-4023-9D63-BF50E0125588}"/>
              </a:ext>
            </a:extLst>
          </p:cNvPr>
          <p:cNvSpPr txBox="1"/>
          <p:nvPr/>
        </p:nvSpPr>
        <p:spPr>
          <a:xfrm>
            <a:off x="1175885" y="1086625"/>
            <a:ext cx="7001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Différentes activités sportives sont proposées le midi ainsi que des compétitions le mercredi après-midi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655223-9D09-4761-BA1A-D83DE05CF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D1F809-C6BE-4624-AC3A-86588B69F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292" y="2032500"/>
            <a:ext cx="1663372" cy="22181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E88CD9-E245-45B3-9FD6-99A758AF3A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9" r="17512"/>
          <a:stretch/>
        </p:blipFill>
        <p:spPr>
          <a:xfrm>
            <a:off x="105719" y="4531888"/>
            <a:ext cx="2945596" cy="19051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35157A5-7C22-4000-9C9F-96A24D2D8A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537"/>
          <a:stretch/>
        </p:blipFill>
        <p:spPr>
          <a:xfrm>
            <a:off x="3159376" y="4490401"/>
            <a:ext cx="1771582" cy="20656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059C9CE-B07A-408C-8197-A9A064F0A6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31" r="16451"/>
          <a:stretch/>
        </p:blipFill>
        <p:spPr>
          <a:xfrm>
            <a:off x="4762405" y="2093880"/>
            <a:ext cx="1527234" cy="21927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ADB6341-3F48-435A-993A-E91316F126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744" b="18336"/>
          <a:stretch/>
        </p:blipFill>
        <p:spPr>
          <a:xfrm>
            <a:off x="8246678" y="177708"/>
            <a:ext cx="1771581" cy="13683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976CFB-1A1F-477C-A1A9-B7D78A3274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5843" y="4641537"/>
            <a:ext cx="2553252" cy="19187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F37EB70-5163-4B87-B0F2-925BE01529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050" y="2019988"/>
            <a:ext cx="2085433" cy="23617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45DA1E-F700-43CA-BBB1-33150B657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0034" y="4609578"/>
            <a:ext cx="2546733" cy="19091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0E6210-6720-4905-9F38-E38DF7BD3353}"/>
              </a:ext>
            </a:extLst>
          </p:cNvPr>
          <p:cNvSpPr txBox="1"/>
          <p:nvPr/>
        </p:nvSpPr>
        <p:spPr>
          <a:xfrm>
            <a:off x="370649" y="2019988"/>
            <a:ext cx="2135137" cy="2246769"/>
          </a:xfrm>
          <a:prstGeom prst="rect">
            <a:avLst/>
          </a:prstGeom>
          <a:noFill/>
          <a:ln w="28575">
            <a:solidFill>
              <a:srgbClr val="FBC2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BC236"/>
                </a:solidFill>
              </a:rPr>
              <a:t>Badminton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Basket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Futsal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Tennis de table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Cross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Gymnastique</a:t>
            </a:r>
          </a:p>
          <a:p>
            <a:pPr algn="ctr"/>
            <a:r>
              <a:rPr lang="fr-FR" sz="2000" b="1" dirty="0">
                <a:solidFill>
                  <a:srgbClr val="FBC236"/>
                </a:solidFill>
              </a:rPr>
              <a:t>Foot à 7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07E9890-EAA2-40DD-A0B5-D9DDBEE68CA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711"/>
          <a:stretch/>
        </p:blipFill>
        <p:spPr>
          <a:xfrm>
            <a:off x="9346890" y="2503477"/>
            <a:ext cx="2615363" cy="1712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3087421-3CF8-4962-A983-355CB52C8F8D}"/>
              </a:ext>
            </a:extLst>
          </p:cNvPr>
          <p:cNvSpPr txBox="1"/>
          <p:nvPr/>
        </p:nvSpPr>
        <p:spPr>
          <a:xfrm>
            <a:off x="9382071" y="1930794"/>
            <a:ext cx="254680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BC2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BC236"/>
                </a:solidFill>
              </a:rPr>
              <a:t>Des performances</a:t>
            </a:r>
          </a:p>
        </p:txBody>
      </p:sp>
    </p:spTree>
    <p:extLst>
      <p:ext uri="{BB962C8B-B14F-4D97-AF65-F5344CB8AC3E}">
        <p14:creationId xmlns:p14="http://schemas.microsoft.com/office/powerpoint/2010/main" val="3494200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E9D3752-99B3-486D-ACD0-287DA03066DF}"/>
              </a:ext>
            </a:extLst>
          </p:cNvPr>
          <p:cNvSpPr txBox="1"/>
          <p:nvPr/>
        </p:nvSpPr>
        <p:spPr>
          <a:xfrm>
            <a:off x="148295" y="1559319"/>
            <a:ext cx="7644312" cy="4585871"/>
          </a:xfrm>
          <a:prstGeom prst="rect">
            <a:avLst/>
          </a:prstGeom>
          <a:noFill/>
          <a:ln w="28575">
            <a:solidFill>
              <a:srgbClr val="396286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parcours diocésain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 KIM ET NOÉ » </a:t>
            </a: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et </a:t>
            </a:r>
            <a:r>
              <a:rPr lang="fr-FR" sz="2200" b="1" dirty="0">
                <a:solidFill>
                  <a:srgbClr val="396286"/>
                </a:solidFill>
                <a:latin typeface="Calibri" panose="020F0502020204030204"/>
              </a:rPr>
              <a:t>« DOKTHEO »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3962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Chaque jeune fait le choix :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Catéchèse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 </a:t>
            </a:r>
            <a:r>
              <a:rPr lang="fr-FR" sz="2200" b="1" dirty="0">
                <a:solidFill>
                  <a:srgbClr val="396286"/>
                </a:solidFill>
                <a:latin typeface="Calibri" panose="020F0502020204030204"/>
              </a:rPr>
              <a:t>C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ulture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religions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Temps scolaire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ncadrés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 des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adultes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enseignants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paroissiens bénévoles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b="1" dirty="0">
                <a:solidFill>
                  <a:srgbClr val="396286"/>
                </a:solidFill>
                <a:latin typeface="Calibri" panose="020F0502020204030204"/>
              </a:rPr>
              <a:t>4 Célébrations</a:t>
            </a: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: rentrée, avent, semaine sainte et fin d’année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NOEL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une célébration de la Parole, suivi d’un chocolat chaud  partagé avec toute la communauté éducative du collège.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9628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3962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VENDREDI SAINT :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Partagé un bol de riz solidaire, au profit d’une association, les élèves de 6</a:t>
            </a:r>
            <a:r>
              <a:rPr kumimoji="0" lang="fr-FR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participent (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auchoix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à un chemin de croix paroissiale ou activité parallèle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ADDD6B-3A44-4B49-9A93-C91F200F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2" r="12529"/>
          <a:stretch/>
        </p:blipFill>
        <p:spPr>
          <a:xfrm>
            <a:off x="8027504" y="2136407"/>
            <a:ext cx="4164496" cy="3647798"/>
          </a:xfrm>
          <a:prstGeom prst="rect">
            <a:avLst/>
          </a:prstGeom>
        </p:spPr>
      </p:pic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48295" y="196241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462404" y="466971"/>
            <a:ext cx="764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LA PASTORALE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DAD43D-838D-4E6F-B056-AF32D5CF2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5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1416561" y="726317"/>
            <a:ext cx="4540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Projet d’établissement</a:t>
            </a:r>
          </a:p>
        </p:txBody>
      </p:sp>
      <p:sp>
        <p:nvSpPr>
          <p:cNvPr id="8" name="Forme en L 7">
            <a:extLst>
              <a:ext uri="{FF2B5EF4-FFF2-40B4-BE49-F238E27FC236}">
                <a16:creationId xmlns:a16="http://schemas.microsoft.com/office/drawing/2014/main" id="{08C82075-2B45-42CE-9D82-DFED2B72734C}"/>
              </a:ext>
            </a:extLst>
          </p:cNvPr>
          <p:cNvSpPr/>
          <p:nvPr/>
        </p:nvSpPr>
        <p:spPr>
          <a:xfrm flipV="1">
            <a:off x="1228972" y="575863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D18CC5-CDB5-4633-92D7-25285ADA7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752812-80F6-424F-B4FB-D843BACFF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DE884C-8B3E-4BF8-96C2-AE64C0801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750" r="1777" b="1342"/>
          <a:stretch/>
        </p:blipFill>
        <p:spPr>
          <a:xfrm>
            <a:off x="2240568" y="1372648"/>
            <a:ext cx="7249212" cy="51992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F1598D-3BB7-4621-A2DD-4EEE1FE14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81395"/>
            <a:ext cx="121920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20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F9D42-BD69-420F-82D7-7A67F432E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EA763A-01D6-443C-9739-2CD5E77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6" r="6153"/>
          <a:stretch/>
        </p:blipFill>
        <p:spPr>
          <a:xfrm>
            <a:off x="622168" y="352246"/>
            <a:ext cx="11161336" cy="61101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587F9-E3AB-4B5A-B37C-DDED4AB660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160" y="5593422"/>
            <a:ext cx="1329344" cy="86900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8554753-479D-41C6-A760-DEC29C214E5F}"/>
              </a:ext>
            </a:extLst>
          </p:cNvPr>
          <p:cNvSpPr txBox="1">
            <a:spLocks/>
          </p:cNvSpPr>
          <p:nvPr/>
        </p:nvSpPr>
        <p:spPr>
          <a:xfrm>
            <a:off x="1706086" y="2204894"/>
            <a:ext cx="8748074" cy="3130677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u="sng" dirty="0">
                <a:latin typeface="+mn-lt"/>
              </a:rPr>
              <a:t>PORTES OUVERTES</a:t>
            </a:r>
            <a:r>
              <a:rPr lang="fr-FR" b="1" dirty="0"/>
              <a:t> </a:t>
            </a:r>
            <a:r>
              <a:rPr lang="fr-FR" sz="3600" b="1" i="1" dirty="0"/>
              <a:t>(</a:t>
            </a:r>
            <a:r>
              <a:rPr lang="fr-FR" sz="3600" b="1" i="1" dirty="0">
                <a:latin typeface="+mn-lt"/>
              </a:rPr>
              <a:t>Sur RDV)</a:t>
            </a:r>
            <a:endParaRPr lang="fr-FR" b="1" i="1" dirty="0">
              <a:latin typeface="+mn-lt"/>
            </a:endParaRPr>
          </a:p>
          <a:p>
            <a:pPr algn="ctr"/>
            <a:endParaRPr lang="fr-FR" sz="1800" b="1" u="sng" dirty="0">
              <a:latin typeface="+mn-lt"/>
            </a:endParaRPr>
          </a:p>
          <a:p>
            <a:pPr algn="ctr"/>
            <a:r>
              <a:rPr lang="fr-FR" sz="3200" b="1" dirty="0">
                <a:latin typeface="+mn-lt"/>
              </a:rPr>
              <a:t>LE VENDREDI 23 JANVIER 2026</a:t>
            </a:r>
          </a:p>
          <a:p>
            <a:pPr algn="ctr"/>
            <a:r>
              <a:rPr lang="fr-FR" sz="3200" dirty="0">
                <a:latin typeface="+mn-lt"/>
              </a:rPr>
              <a:t>17h15 à 19h30</a:t>
            </a:r>
          </a:p>
          <a:p>
            <a:pPr algn="ctr"/>
            <a:endParaRPr lang="fr-FR" sz="1800" b="1" dirty="0">
              <a:latin typeface="+mn-lt"/>
            </a:endParaRPr>
          </a:p>
          <a:p>
            <a:pPr algn="ctr"/>
            <a:r>
              <a:rPr lang="fr-FR" sz="3200" b="1" dirty="0">
                <a:latin typeface="+mn-lt"/>
              </a:rPr>
              <a:t>LE SAMEDI 24 JANVIER 2026</a:t>
            </a:r>
          </a:p>
          <a:p>
            <a:pPr algn="ctr"/>
            <a:r>
              <a:rPr lang="fr-FR" sz="3200" dirty="0">
                <a:latin typeface="+mn-lt"/>
              </a:rPr>
              <a:t>9h30 à 12h00</a:t>
            </a:r>
            <a:endParaRPr lang="fr-FR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01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229747" y="182775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543856" y="453505"/>
            <a:ext cx="3395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Présentation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graphicFrame>
        <p:nvGraphicFramePr>
          <p:cNvPr id="8" name="Tableau 4">
            <a:extLst>
              <a:ext uri="{FF2B5EF4-FFF2-40B4-BE49-F238E27FC236}">
                <a16:creationId xmlns:a16="http://schemas.microsoft.com/office/drawing/2014/main" id="{8ACB0A62-DBFD-4DB0-8B50-713DA25FB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808355"/>
              </p:ext>
            </p:extLst>
          </p:nvPr>
        </p:nvGraphicFramePr>
        <p:xfrm>
          <a:off x="1416561" y="1481659"/>
          <a:ext cx="849163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240">
                  <a:extLst>
                    <a:ext uri="{9D8B030D-6E8A-4147-A177-3AD203B41FA5}">
                      <a16:colId xmlns:a16="http://schemas.microsoft.com/office/drawing/2014/main" val="58115947"/>
                    </a:ext>
                  </a:extLst>
                </a:gridCol>
                <a:gridCol w="1798405">
                  <a:extLst>
                    <a:ext uri="{9D8B030D-6E8A-4147-A177-3AD203B41FA5}">
                      <a16:colId xmlns:a16="http://schemas.microsoft.com/office/drawing/2014/main" val="4218745706"/>
                    </a:ext>
                  </a:extLst>
                </a:gridCol>
                <a:gridCol w="1234912">
                  <a:extLst>
                    <a:ext uri="{9D8B030D-6E8A-4147-A177-3AD203B41FA5}">
                      <a16:colId xmlns:a16="http://schemas.microsoft.com/office/drawing/2014/main" val="814389460"/>
                    </a:ext>
                  </a:extLst>
                </a:gridCol>
                <a:gridCol w="4176074">
                  <a:extLst>
                    <a:ext uri="{9D8B030D-6E8A-4147-A177-3AD203B41FA5}">
                      <a16:colId xmlns:a16="http://schemas.microsoft.com/office/drawing/2014/main" val="3146073344"/>
                    </a:ext>
                  </a:extLst>
                </a:gridCol>
              </a:tblGrid>
              <a:tr h="58776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Niveau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2F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Nombre de classe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2F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Effectif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2F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LV2 / </a:t>
                      </a:r>
                      <a:r>
                        <a:rPr lang="fr-FR" dirty="0" err="1"/>
                        <a:t>Ens</a:t>
                      </a:r>
                      <a:r>
                        <a:rPr lang="fr-FR" dirty="0"/>
                        <a:t>. Complémentaire</a:t>
                      </a:r>
                    </a:p>
                    <a:p>
                      <a:pPr algn="ctr"/>
                      <a:r>
                        <a:rPr lang="fr-FR" dirty="0"/>
                        <a:t>« options »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2F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3263"/>
                  </a:ext>
                </a:extLst>
              </a:tr>
              <a:tr h="109156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27</a:t>
                      </a:r>
                    </a:p>
                    <a:p>
                      <a:pPr algn="ctr"/>
                      <a:r>
                        <a:rPr lang="fr-FR" dirty="0"/>
                        <a:t>27</a:t>
                      </a:r>
                    </a:p>
                    <a:p>
                      <a:pPr algn="ctr"/>
                      <a:r>
                        <a:rPr lang="fr-FR" dirty="0"/>
                        <a:t>26</a:t>
                      </a:r>
                    </a:p>
                    <a:p>
                      <a:pPr algn="ctr"/>
                      <a:r>
                        <a:rPr lang="fr-FR" dirty="0"/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97416"/>
                  </a:ext>
                </a:extLst>
              </a:tr>
              <a:tr h="109156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  <a:p>
                      <a:pPr algn="ctr"/>
                      <a:r>
                        <a:rPr lang="fr-FR" dirty="0"/>
                        <a:t>27</a:t>
                      </a:r>
                    </a:p>
                    <a:p>
                      <a:pPr algn="ctr"/>
                      <a:r>
                        <a:rPr lang="fr-FR" dirty="0"/>
                        <a:t>27</a:t>
                      </a:r>
                    </a:p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Esp – 5ème Aménagée</a:t>
                      </a:r>
                    </a:p>
                    <a:p>
                      <a:pPr algn="ctr"/>
                      <a:r>
                        <a:rPr lang="fr-FR" sz="1800" dirty="0"/>
                        <a:t>Sports Co. - Gym – LCA –All - Latin</a:t>
                      </a:r>
                      <a:endParaRPr lang="fr-FR" sz="2000" dirty="0"/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93296"/>
                  </a:ext>
                </a:extLst>
              </a:tr>
              <a:tr h="83966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</a:t>
                      </a:r>
                    </a:p>
                    <a:p>
                      <a:pPr algn="ctr"/>
                      <a:r>
                        <a:rPr lang="fr-FR" dirty="0"/>
                        <a:t>26</a:t>
                      </a:r>
                    </a:p>
                    <a:p>
                      <a:pPr algn="ctr"/>
                      <a:r>
                        <a:rPr lang="fr-FR" dirty="0"/>
                        <a:t>26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Esp – All –Sports Co. –Gym - LCA</a:t>
                      </a:r>
                    </a:p>
                    <a:p>
                      <a:pPr algn="ctr"/>
                      <a:r>
                        <a:rPr lang="fr-FR" sz="1800" dirty="0"/>
                        <a:t>Cadets de la sécurité</a:t>
                      </a:r>
                      <a:endParaRPr lang="fr-FR" sz="2400" dirty="0"/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814420"/>
                  </a:ext>
                </a:extLst>
              </a:tr>
              <a:tr h="83966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</a:t>
                      </a:r>
                    </a:p>
                    <a:p>
                      <a:pPr algn="ctr"/>
                      <a:r>
                        <a:rPr lang="fr-FR" dirty="0"/>
                        <a:t>21</a:t>
                      </a:r>
                    </a:p>
                    <a:p>
                      <a:pPr algn="ctr"/>
                      <a:r>
                        <a:rPr lang="fr-FR" dirty="0"/>
                        <a:t>19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Esp-All-LCA-Découverte Professionnelle - Classe défense - </a:t>
                      </a:r>
                      <a:r>
                        <a:rPr lang="fr-FR" sz="1800" dirty="0"/>
                        <a:t>Cadets de la sécurité</a:t>
                      </a:r>
                      <a:endParaRPr lang="fr-FR" dirty="0"/>
                    </a:p>
                  </a:txBody>
                  <a:tcPr anchor="ctr">
                    <a:lnL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2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2F6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409312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5F9122C-121E-4CF0-9D34-56774033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8704"/>
            <a:ext cx="121920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102452" y="455587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1416561" y="726317"/>
            <a:ext cx="3395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Les cycles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1416561" y="1463943"/>
            <a:ext cx="9350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/>
              <a:t> </a:t>
            </a:r>
          </a:p>
          <a:p>
            <a:pPr lvl="0">
              <a:defRPr/>
            </a:pP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66E0A0-8418-4C64-ACF1-CC5061EA2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6B608E-7CF6-4E8D-BC5B-5FED1AB40E34}"/>
              </a:ext>
            </a:extLst>
          </p:cNvPr>
          <p:cNvSpPr/>
          <p:nvPr/>
        </p:nvSpPr>
        <p:spPr>
          <a:xfrm>
            <a:off x="838985" y="2391791"/>
            <a:ext cx="2376275" cy="1467513"/>
          </a:xfrm>
          <a:prstGeom prst="roundRect">
            <a:avLst/>
          </a:prstGeom>
          <a:solidFill>
            <a:srgbClr val="9A2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/>
              <a:t>CYCLE 1</a:t>
            </a:r>
          </a:p>
          <a:p>
            <a:pPr algn="ctr"/>
            <a:r>
              <a:rPr lang="fr-FR" b="1" dirty="0"/>
              <a:t>Apprentissages premiers</a:t>
            </a:r>
          </a:p>
          <a:p>
            <a:pPr algn="ctr"/>
            <a:r>
              <a:rPr lang="fr-FR" dirty="0"/>
              <a:t>Ecole maternelle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826CCDC-AADA-443F-8F77-02FCEB65CDC3}"/>
              </a:ext>
            </a:extLst>
          </p:cNvPr>
          <p:cNvSpPr/>
          <p:nvPr/>
        </p:nvSpPr>
        <p:spPr>
          <a:xfrm>
            <a:off x="3398544" y="2391790"/>
            <a:ext cx="2376275" cy="1467513"/>
          </a:xfrm>
          <a:prstGeom prst="roundRect">
            <a:avLst/>
          </a:prstGeom>
          <a:solidFill>
            <a:srgbClr val="396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/>
              <a:t>CYCLE 2</a:t>
            </a:r>
          </a:p>
          <a:p>
            <a:pPr algn="ctr"/>
            <a:r>
              <a:rPr lang="fr-FR" b="1" dirty="0"/>
              <a:t>Apprentissages fondamentaux</a:t>
            </a:r>
          </a:p>
          <a:p>
            <a:pPr algn="ctr"/>
            <a:r>
              <a:rPr lang="fr-FR" dirty="0"/>
              <a:t>CP – CE1 – CE2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E6FE243-D3A2-4CDD-88EF-B84311CE70AF}"/>
              </a:ext>
            </a:extLst>
          </p:cNvPr>
          <p:cNvSpPr/>
          <p:nvPr/>
        </p:nvSpPr>
        <p:spPr>
          <a:xfrm>
            <a:off x="5958103" y="2391790"/>
            <a:ext cx="2376275" cy="1467513"/>
          </a:xfrm>
          <a:prstGeom prst="roundRect">
            <a:avLst/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tx1"/>
                </a:solidFill>
              </a:rPr>
              <a:t>CYCLE 3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Consolidation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CM1 – CM2 – 6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B729F17-2D7A-4C33-B20C-2B294A387E79}"/>
              </a:ext>
            </a:extLst>
          </p:cNvPr>
          <p:cNvSpPr/>
          <p:nvPr/>
        </p:nvSpPr>
        <p:spPr>
          <a:xfrm>
            <a:off x="8517662" y="2391789"/>
            <a:ext cx="2376275" cy="1467513"/>
          </a:xfrm>
          <a:prstGeom prst="roundRect">
            <a:avLst/>
          </a:prstGeom>
          <a:solidFill>
            <a:srgbClr val="8F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tx1"/>
                </a:solidFill>
              </a:rPr>
              <a:t>CYCLE 4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Approfondissement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– 4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– 3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338C10C8-9D68-4DCF-BA18-4C0E28FF5101}"/>
              </a:ext>
            </a:extLst>
          </p:cNvPr>
          <p:cNvSpPr/>
          <p:nvPr/>
        </p:nvSpPr>
        <p:spPr>
          <a:xfrm rot="16200000">
            <a:off x="4013139" y="1765490"/>
            <a:ext cx="327565" cy="6675873"/>
          </a:xfrm>
          <a:prstGeom prst="leftBrace">
            <a:avLst>
              <a:gd name="adj1" fmla="val 64816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0EAD31B-8D29-45AD-9876-DCC169720830}"/>
              </a:ext>
            </a:extLst>
          </p:cNvPr>
          <p:cNvSpPr/>
          <p:nvPr/>
        </p:nvSpPr>
        <p:spPr>
          <a:xfrm>
            <a:off x="7514857" y="1880591"/>
            <a:ext cx="3566022" cy="278955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189CF01-87F6-4EDE-890B-D5E4CA90C59E}"/>
              </a:ext>
            </a:extLst>
          </p:cNvPr>
          <p:cNvCxnSpPr/>
          <p:nvPr/>
        </p:nvCxnSpPr>
        <p:spPr>
          <a:xfrm flipV="1">
            <a:off x="838985" y="3954730"/>
            <a:ext cx="0" cy="83242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4D7F315-39AF-452A-84EC-392841BCC23F}"/>
              </a:ext>
            </a:extLst>
          </p:cNvPr>
          <p:cNvCxnSpPr/>
          <p:nvPr/>
        </p:nvCxnSpPr>
        <p:spPr>
          <a:xfrm flipV="1">
            <a:off x="7563685" y="4009624"/>
            <a:ext cx="0" cy="83242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8869C80A-D5A7-4DD7-A364-30F543CCF8C5}"/>
              </a:ext>
            </a:extLst>
          </p:cNvPr>
          <p:cNvSpPr/>
          <p:nvPr/>
        </p:nvSpPr>
        <p:spPr>
          <a:xfrm rot="16200000">
            <a:off x="9265508" y="3347414"/>
            <a:ext cx="218688" cy="3412055"/>
          </a:xfrm>
          <a:prstGeom prst="leftBrace">
            <a:avLst>
              <a:gd name="adj1" fmla="val 6481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5A3ED93-89C6-4F06-B9A4-5433B921071E}"/>
              </a:ext>
            </a:extLst>
          </p:cNvPr>
          <p:cNvSpPr txBox="1"/>
          <p:nvPr/>
        </p:nvSpPr>
        <p:spPr>
          <a:xfrm>
            <a:off x="3083285" y="5450087"/>
            <a:ext cx="220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96286"/>
                </a:solidFill>
              </a:rPr>
              <a:t>ECOLE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5E8BA33-01FC-4BD1-9CC8-910B18D26D77}"/>
              </a:ext>
            </a:extLst>
          </p:cNvPr>
          <p:cNvSpPr txBox="1"/>
          <p:nvPr/>
        </p:nvSpPr>
        <p:spPr>
          <a:xfrm>
            <a:off x="8272276" y="5334177"/>
            <a:ext cx="220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COLLEGE</a:t>
            </a:r>
          </a:p>
        </p:txBody>
      </p:sp>
    </p:spTree>
    <p:extLst>
      <p:ext uri="{BB962C8B-B14F-4D97-AF65-F5344CB8AC3E}">
        <p14:creationId xmlns:p14="http://schemas.microsoft.com/office/powerpoint/2010/main" val="816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17" grpId="0" animBg="1"/>
      <p:bldP spid="10" grpId="0" animBg="1"/>
      <p:bldP spid="2" grpId="0" animBg="1"/>
      <p:bldP spid="21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102452" y="455587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1416561" y="726317"/>
            <a:ext cx="4466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La répartition horaire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1416561" y="1463943"/>
            <a:ext cx="9350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/>
              <a:t> </a:t>
            </a:r>
          </a:p>
          <a:p>
            <a:pPr lvl="0">
              <a:defRPr/>
            </a:pP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A0A9C6-3798-44B4-9D62-21E6BC63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6083"/>
            <a:ext cx="12192000" cy="182880"/>
          </a:xfrm>
          <a:prstGeom prst="rect">
            <a:avLst/>
          </a:prstGeom>
        </p:spPr>
      </p:pic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EB68D513-6531-4947-87D2-D3D692029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178366"/>
              </p:ext>
            </p:extLst>
          </p:nvPr>
        </p:nvGraphicFramePr>
        <p:xfrm>
          <a:off x="399584" y="1596133"/>
          <a:ext cx="6560750" cy="496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156">
                  <a:extLst>
                    <a:ext uri="{9D8B030D-6E8A-4147-A177-3AD203B41FA5}">
                      <a16:colId xmlns:a16="http://schemas.microsoft.com/office/drawing/2014/main" val="1545536862"/>
                    </a:ext>
                  </a:extLst>
                </a:gridCol>
                <a:gridCol w="2508594">
                  <a:extLst>
                    <a:ext uri="{9D8B030D-6E8A-4147-A177-3AD203B41FA5}">
                      <a16:colId xmlns:a16="http://schemas.microsoft.com/office/drawing/2014/main" val="31288173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Enseignements obligatoires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Horaires hebdomadaires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2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192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EPS (Education Physique et Sportive)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4h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066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Enseignements artistiques 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Arts plastiques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Education musicale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1h</a:t>
                      </a:r>
                    </a:p>
                    <a:p>
                      <a:r>
                        <a:rPr lang="fr-FR" dirty="0"/>
                        <a:t>1h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37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Français</a:t>
                      </a:r>
                      <a:endParaRPr lang="fr-FR" sz="14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4h30   </a:t>
                      </a:r>
                      <a:r>
                        <a:rPr lang="fr-FR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(dont 2h en ½ groupe)</a:t>
                      </a:r>
                      <a:endParaRPr lang="fr-FR" dirty="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Histoire géographie</a:t>
                      </a:r>
                    </a:p>
                    <a:p>
                      <a:r>
                        <a:rPr lang="fr-FR" dirty="0"/>
                        <a:t>EMC (Enseignement Moral et Civique)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2h30</a:t>
                      </a:r>
                    </a:p>
                    <a:p>
                      <a:r>
                        <a:rPr lang="fr-FR" dirty="0"/>
                        <a:t>30 min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68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Langue vivante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4h       </a:t>
                      </a:r>
                      <a:r>
                        <a:rPr lang="fr-FR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(dont 1h en ½ groupe)</a:t>
                      </a:r>
                      <a:endParaRPr lang="fr-FR" dirty="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15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Mathématiques</a:t>
                      </a:r>
                      <a:endParaRPr lang="fr-FR" sz="1400" i="1" dirty="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4,5h    </a:t>
                      </a:r>
                      <a:r>
                        <a:rPr lang="fr-FR" sz="1200" i="1" dirty="0"/>
                        <a:t>(dont 2h en ½ groupe)</a:t>
                      </a:r>
                      <a:endParaRPr lang="fr-FR" dirty="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4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SVT (Sciences de la Vie et de la Terre)</a:t>
                      </a:r>
                    </a:p>
                    <a:p>
                      <a:r>
                        <a:rPr lang="fr-FR" dirty="0"/>
                        <a:t>Physique-chimie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1h30</a:t>
                      </a:r>
                    </a:p>
                    <a:p>
                      <a:r>
                        <a:rPr lang="fr-FR" dirty="0"/>
                        <a:t>1h30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56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Soutien ou approfondissement </a:t>
                      </a:r>
                    </a:p>
                    <a:p>
                      <a:pPr algn="r"/>
                      <a:r>
                        <a:rPr lang="fr-FR" sz="1200" i="1" dirty="0"/>
                        <a:t>En Français ou mathématiques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1h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5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TOTAL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26h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168865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0293DC51-4328-48FD-997D-16E39037CA03}"/>
              </a:ext>
            </a:extLst>
          </p:cNvPr>
          <p:cNvSpPr txBox="1"/>
          <p:nvPr/>
        </p:nvSpPr>
        <p:spPr>
          <a:xfrm>
            <a:off x="7581850" y="2176904"/>
            <a:ext cx="3782661" cy="1077218"/>
          </a:xfrm>
          <a:prstGeom prst="rect">
            <a:avLst/>
          </a:prstGeom>
          <a:noFill/>
          <a:ln w="19050">
            <a:solidFill>
              <a:srgbClr val="9A2F64"/>
            </a:solidFill>
          </a:ln>
        </p:spPr>
        <p:txBody>
          <a:bodyPr wrap="square">
            <a:spAutoFit/>
          </a:bodyPr>
          <a:lstStyle/>
          <a:p>
            <a:pPr marL="84138" lvl="1" algn="ctr" defTabSz="457200">
              <a:buClr>
                <a:srgbClr val="4472C4"/>
              </a:buClr>
              <a:tabLst>
                <a:tab pos="84138" algn="l"/>
                <a:tab pos="442913" algn="l"/>
              </a:tabLst>
              <a:defRPr/>
            </a:pPr>
            <a:r>
              <a:rPr lang="fr-FR" sz="2400" b="1" dirty="0">
                <a:solidFill>
                  <a:srgbClr val="9A2F64"/>
                </a:solidFill>
              </a:rPr>
              <a:t>LCA </a:t>
            </a:r>
            <a:r>
              <a:rPr lang="fr-FR" sz="1600" b="1" dirty="0">
                <a:solidFill>
                  <a:srgbClr val="9A2F64"/>
                </a:solidFill>
              </a:rPr>
              <a:t>L</a:t>
            </a:r>
            <a:r>
              <a:rPr lang="fr-FR" sz="1600" dirty="0">
                <a:solidFill>
                  <a:prstClr val="black"/>
                </a:solidFill>
              </a:rPr>
              <a:t>angues et </a:t>
            </a:r>
            <a:r>
              <a:rPr lang="fr-FR" sz="1600" b="1" dirty="0">
                <a:solidFill>
                  <a:srgbClr val="9A2F64"/>
                </a:solidFill>
              </a:rPr>
              <a:t>C</a:t>
            </a:r>
            <a:r>
              <a:rPr lang="fr-FR" sz="1600" dirty="0">
                <a:solidFill>
                  <a:prstClr val="black"/>
                </a:solidFill>
              </a:rPr>
              <a:t>ultures de l'</a:t>
            </a:r>
            <a:r>
              <a:rPr lang="fr-FR" sz="1600" b="1" dirty="0">
                <a:solidFill>
                  <a:srgbClr val="9A2F64"/>
                </a:solidFill>
              </a:rPr>
              <a:t>A</a:t>
            </a:r>
            <a:r>
              <a:rPr lang="fr-FR" sz="1600" dirty="0">
                <a:solidFill>
                  <a:prstClr val="black"/>
                </a:solidFill>
              </a:rPr>
              <a:t>ntiquité</a:t>
            </a:r>
          </a:p>
          <a:p>
            <a:pPr marL="84138" lvl="1" algn="ctr" defTabSz="457200">
              <a:buClr>
                <a:srgbClr val="4472C4"/>
              </a:buClr>
              <a:tabLst>
                <a:tab pos="84138" algn="l"/>
                <a:tab pos="442913" algn="l"/>
              </a:tabLst>
              <a:defRPr/>
            </a:pPr>
            <a:r>
              <a:rPr lang="fr-FR" sz="2000" b="1" dirty="0">
                <a:solidFill>
                  <a:srgbClr val="9A2F64"/>
                </a:solidFill>
              </a:rPr>
              <a:t>5</a:t>
            </a:r>
            <a:r>
              <a:rPr lang="fr-FR" sz="2000" b="1" baseline="30000" dirty="0">
                <a:solidFill>
                  <a:srgbClr val="9A2F64"/>
                </a:solidFill>
              </a:rPr>
              <a:t>ème</a:t>
            </a:r>
            <a:r>
              <a:rPr lang="fr-FR" sz="1400" b="1" baseline="30000" dirty="0">
                <a:solidFill>
                  <a:prstClr val="black"/>
                </a:solidFill>
              </a:rPr>
              <a:t>  </a:t>
            </a:r>
            <a:r>
              <a:rPr lang="fr-FR" sz="1400" dirty="0">
                <a:solidFill>
                  <a:prstClr val="black"/>
                </a:solidFill>
              </a:rPr>
              <a:t>- 1h -</a:t>
            </a:r>
          </a:p>
          <a:p>
            <a:pPr marL="84138" lvl="1" algn="ctr" defTabSz="457200">
              <a:buClr>
                <a:srgbClr val="4472C4"/>
              </a:buClr>
              <a:tabLst>
                <a:tab pos="84138" algn="l"/>
                <a:tab pos="442913" algn="l"/>
              </a:tabLst>
              <a:defRPr/>
            </a:pPr>
            <a:r>
              <a:rPr lang="fr-FR" sz="2000" b="1" dirty="0">
                <a:solidFill>
                  <a:srgbClr val="9A2F64"/>
                </a:solidFill>
              </a:rPr>
              <a:t>4</a:t>
            </a:r>
            <a:r>
              <a:rPr lang="fr-FR" sz="2000" b="1" baseline="30000" dirty="0">
                <a:solidFill>
                  <a:srgbClr val="9A2F64"/>
                </a:solidFill>
              </a:rPr>
              <a:t>ème</a:t>
            </a:r>
            <a:r>
              <a:rPr lang="fr-FR" sz="2000" b="1" dirty="0">
                <a:solidFill>
                  <a:srgbClr val="9A2F64"/>
                </a:solidFill>
              </a:rPr>
              <a:t> - 3</a:t>
            </a:r>
            <a:r>
              <a:rPr lang="fr-FR" sz="2000" b="1" baseline="30000" dirty="0">
                <a:solidFill>
                  <a:srgbClr val="9A2F64"/>
                </a:solidFill>
              </a:rPr>
              <a:t>ème</a:t>
            </a:r>
            <a:r>
              <a:rPr lang="fr-FR" sz="1400" b="1" baseline="30000" dirty="0">
                <a:solidFill>
                  <a:prstClr val="black"/>
                </a:solidFill>
              </a:rPr>
              <a:t> </a:t>
            </a:r>
            <a:r>
              <a:rPr lang="fr-FR" sz="1400" dirty="0">
                <a:solidFill>
                  <a:prstClr val="black"/>
                </a:solidFill>
              </a:rPr>
              <a:t>- 2h -</a:t>
            </a:r>
            <a:endParaRPr lang="fr-FR" sz="1800" dirty="0">
              <a:solidFill>
                <a:prstClr val="black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7401FF-6DFB-4957-846D-B1E3882CEBC5}"/>
              </a:ext>
            </a:extLst>
          </p:cNvPr>
          <p:cNvSpPr txBox="1"/>
          <p:nvPr/>
        </p:nvSpPr>
        <p:spPr>
          <a:xfrm>
            <a:off x="7688132" y="4049235"/>
            <a:ext cx="3570095" cy="1015663"/>
          </a:xfrm>
          <a:prstGeom prst="rect">
            <a:avLst/>
          </a:prstGeom>
          <a:noFill/>
          <a:ln w="19050">
            <a:solidFill>
              <a:srgbClr val="8FBF49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8FBF49"/>
                </a:solidFill>
              </a:rPr>
              <a:t>OPTION SPORTIVE	    1h</a:t>
            </a:r>
            <a:endParaRPr lang="fr-FR" sz="1800" b="1" dirty="0">
              <a:solidFill>
                <a:srgbClr val="8FBF49"/>
              </a:solidFill>
            </a:endParaRPr>
          </a:p>
          <a:p>
            <a:pPr marL="536575" indent="339725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prstClr val="black"/>
                </a:solidFill>
              </a:rPr>
              <a:t>sports collectifs</a:t>
            </a:r>
          </a:p>
          <a:p>
            <a:pPr marL="536575" indent="339725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prstClr val="black"/>
                </a:solidFill>
              </a:rPr>
              <a:t>gymnastique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39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311342" y="245088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588139" y="461470"/>
            <a:ext cx="1000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LE SOCLE COMMUN: 5 domaines de formation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1416561" y="1463943"/>
            <a:ext cx="9350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/>
              <a:t> </a:t>
            </a:r>
          </a:p>
          <a:p>
            <a:pPr lvl="0">
              <a:defRPr/>
            </a:pP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92F69B-D491-44F4-B62A-4ADEDE6A2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5" y="6710660"/>
            <a:ext cx="12192000" cy="18288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337D14F-EC31-4115-B1C8-E595A34D3088}"/>
              </a:ext>
            </a:extLst>
          </p:cNvPr>
          <p:cNvSpPr/>
          <p:nvPr/>
        </p:nvSpPr>
        <p:spPr>
          <a:xfrm>
            <a:off x="1664888" y="1614862"/>
            <a:ext cx="3117271" cy="1437198"/>
          </a:xfrm>
          <a:prstGeom prst="roundRect">
            <a:avLst/>
          </a:prstGeom>
          <a:solidFill>
            <a:srgbClr val="8F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1. Les langages pour penser et communiquer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AE7C18E-802F-4710-BA83-10104B88E389}"/>
              </a:ext>
            </a:extLst>
          </p:cNvPr>
          <p:cNvSpPr/>
          <p:nvPr/>
        </p:nvSpPr>
        <p:spPr>
          <a:xfrm>
            <a:off x="6755382" y="1816908"/>
            <a:ext cx="3117271" cy="1437198"/>
          </a:xfrm>
          <a:prstGeom prst="roundRect">
            <a:avLst/>
          </a:prstGeom>
          <a:solidFill>
            <a:srgbClr val="396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2. Les méthodes et outils pour apprendre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42EE0BA-BA59-44C3-AC61-872F599591D3}"/>
              </a:ext>
            </a:extLst>
          </p:cNvPr>
          <p:cNvSpPr/>
          <p:nvPr/>
        </p:nvSpPr>
        <p:spPr>
          <a:xfrm>
            <a:off x="454697" y="4062109"/>
            <a:ext cx="3117271" cy="1437198"/>
          </a:xfrm>
          <a:prstGeom prst="roundRect">
            <a:avLst/>
          </a:prstGeom>
          <a:solidFill>
            <a:srgbClr val="9A2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3. La formation de la personne et du citoyen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372AEC2-A2CE-4DD5-8E6E-71F636EB8590}"/>
              </a:ext>
            </a:extLst>
          </p:cNvPr>
          <p:cNvSpPr/>
          <p:nvPr/>
        </p:nvSpPr>
        <p:spPr>
          <a:xfrm>
            <a:off x="4373452" y="4707992"/>
            <a:ext cx="3117271" cy="1437198"/>
          </a:xfrm>
          <a:prstGeom prst="roundRect">
            <a:avLst/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4. Les systèmes naturels et les systèmes techniques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ACB974F-C89A-45F5-8FD8-9FA92F698FB8}"/>
              </a:ext>
            </a:extLst>
          </p:cNvPr>
          <p:cNvSpPr/>
          <p:nvPr/>
        </p:nvSpPr>
        <p:spPr>
          <a:xfrm>
            <a:off x="8292207" y="3914589"/>
            <a:ext cx="3117271" cy="1437198"/>
          </a:xfrm>
          <a:prstGeom prst="roundRect">
            <a:avLst/>
          </a:prstGeom>
          <a:solidFill>
            <a:srgbClr val="8F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5. Les représentations du monde et l’activité humaine</a:t>
            </a:r>
          </a:p>
        </p:txBody>
      </p:sp>
    </p:spTree>
    <p:extLst>
      <p:ext uri="{BB962C8B-B14F-4D97-AF65-F5344CB8AC3E}">
        <p14:creationId xmlns:p14="http://schemas.microsoft.com/office/powerpoint/2010/main" val="78327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29BEA3-AD59-4311-A18D-9402E000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6" y="1318880"/>
            <a:ext cx="9094269" cy="5104601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00D5D7CF-4F1E-4E02-8837-EC8F413CBAD8}"/>
              </a:ext>
            </a:extLst>
          </p:cNvPr>
          <p:cNvGrpSpPr/>
          <p:nvPr/>
        </p:nvGrpSpPr>
        <p:grpSpPr>
          <a:xfrm>
            <a:off x="5251523" y="3166198"/>
            <a:ext cx="2408372" cy="1016890"/>
            <a:chOff x="2046896" y="1879388"/>
            <a:chExt cx="2408372" cy="1016890"/>
          </a:xfrm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3D3D3924-9254-413F-85E8-3802C829E8FA}"/>
                </a:ext>
              </a:extLst>
            </p:cNvPr>
            <p:cNvSpPr/>
            <p:nvPr/>
          </p:nvSpPr>
          <p:spPr>
            <a:xfrm>
              <a:off x="2714017" y="1879388"/>
              <a:ext cx="1741251" cy="101689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BFD98433-EEFB-4D07-96A8-2E337E4A4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896" y="2197376"/>
              <a:ext cx="501751" cy="27019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3C220F0-0C5F-4374-AC73-FA0F1F17D10D}"/>
              </a:ext>
            </a:extLst>
          </p:cNvPr>
          <p:cNvGrpSpPr/>
          <p:nvPr/>
        </p:nvGrpSpPr>
        <p:grpSpPr>
          <a:xfrm>
            <a:off x="57840" y="2157679"/>
            <a:ext cx="2408372" cy="588183"/>
            <a:chOff x="2046896" y="1879388"/>
            <a:chExt cx="2408372" cy="588183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9B6D223-F121-4E70-BD34-47F13737B481}"/>
                </a:ext>
              </a:extLst>
            </p:cNvPr>
            <p:cNvSpPr/>
            <p:nvPr/>
          </p:nvSpPr>
          <p:spPr>
            <a:xfrm>
              <a:off x="2714017" y="1879388"/>
              <a:ext cx="1741251" cy="4706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E822220D-7DB4-4892-85DD-BBA2C3F9D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896" y="2197376"/>
              <a:ext cx="501751" cy="27019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EE48A1E-6723-42D8-95B8-8335C19FC07D}"/>
              </a:ext>
            </a:extLst>
          </p:cNvPr>
          <p:cNvGrpSpPr/>
          <p:nvPr/>
        </p:nvGrpSpPr>
        <p:grpSpPr>
          <a:xfrm>
            <a:off x="57840" y="3677636"/>
            <a:ext cx="1542610" cy="588183"/>
            <a:chOff x="2046896" y="1879388"/>
            <a:chExt cx="1542610" cy="588183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D423811-7A53-44DD-A816-D55557CFA5A1}"/>
                </a:ext>
              </a:extLst>
            </p:cNvPr>
            <p:cNvSpPr/>
            <p:nvPr/>
          </p:nvSpPr>
          <p:spPr>
            <a:xfrm>
              <a:off x="2714017" y="1879388"/>
              <a:ext cx="875489" cy="4706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E4AFD3-05A4-4DEE-A2C8-0860417B2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896" y="2197376"/>
              <a:ext cx="501751" cy="27019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B13EA02-2EEA-4101-90CE-967D4E4F94E2}"/>
              </a:ext>
            </a:extLst>
          </p:cNvPr>
          <p:cNvGrpSpPr/>
          <p:nvPr/>
        </p:nvGrpSpPr>
        <p:grpSpPr>
          <a:xfrm>
            <a:off x="5347992" y="5222962"/>
            <a:ext cx="2323388" cy="539003"/>
            <a:chOff x="2131880" y="1879388"/>
            <a:chExt cx="2323388" cy="53900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FB447AF-81FB-4747-B21C-F6120992FCE3}"/>
                </a:ext>
              </a:extLst>
            </p:cNvPr>
            <p:cNvSpPr/>
            <p:nvPr/>
          </p:nvSpPr>
          <p:spPr>
            <a:xfrm>
              <a:off x="2714017" y="1879388"/>
              <a:ext cx="1741251" cy="4706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969D06D-B933-494F-B372-B920DFB60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1880" y="2148196"/>
              <a:ext cx="501751" cy="27019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367967E1-D85A-4565-8829-5E763DDBC113}"/>
              </a:ext>
            </a:extLst>
          </p:cNvPr>
          <p:cNvGrpSpPr/>
          <p:nvPr/>
        </p:nvGrpSpPr>
        <p:grpSpPr>
          <a:xfrm>
            <a:off x="1192036" y="1865981"/>
            <a:ext cx="7682858" cy="328622"/>
            <a:chOff x="3181092" y="1483993"/>
            <a:chExt cx="7682858" cy="32862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4CAD905-2369-4389-A040-FC0EBDB6BC0A}"/>
                </a:ext>
              </a:extLst>
            </p:cNvPr>
            <p:cNvSpPr txBox="1"/>
            <p:nvPr/>
          </p:nvSpPr>
          <p:spPr>
            <a:xfrm>
              <a:off x="3181092" y="1483993"/>
              <a:ext cx="6556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8h50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1536697-EEA0-4382-8A60-702F16EA21FC}"/>
                </a:ext>
              </a:extLst>
            </p:cNvPr>
            <p:cNvSpPr txBox="1"/>
            <p:nvPr/>
          </p:nvSpPr>
          <p:spPr>
            <a:xfrm>
              <a:off x="4913809" y="1504838"/>
              <a:ext cx="6556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8h50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3E79F22-FF9E-4A32-B6C5-D90CAD39920D}"/>
                </a:ext>
              </a:extLst>
            </p:cNvPr>
            <p:cNvSpPr txBox="1"/>
            <p:nvPr/>
          </p:nvSpPr>
          <p:spPr>
            <a:xfrm>
              <a:off x="6701646" y="1504838"/>
              <a:ext cx="6556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8h50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48C1E83-DB6D-49E4-8452-6B91358EA23D}"/>
                </a:ext>
              </a:extLst>
            </p:cNvPr>
            <p:cNvSpPr txBox="1"/>
            <p:nvPr/>
          </p:nvSpPr>
          <p:spPr>
            <a:xfrm>
              <a:off x="8508756" y="1504838"/>
              <a:ext cx="6556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8h50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AE1E187-8AFE-497C-84D2-EEAC1EBA3B75}"/>
                </a:ext>
              </a:extLst>
            </p:cNvPr>
            <p:cNvSpPr txBox="1"/>
            <p:nvPr/>
          </p:nvSpPr>
          <p:spPr>
            <a:xfrm>
              <a:off x="10208333" y="1504838"/>
              <a:ext cx="6556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8h50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C29D81F-D5AA-4AE6-B6A3-2BD2C752550E}"/>
              </a:ext>
            </a:extLst>
          </p:cNvPr>
          <p:cNvGrpSpPr/>
          <p:nvPr/>
        </p:nvGrpSpPr>
        <p:grpSpPr>
          <a:xfrm>
            <a:off x="697181" y="2163840"/>
            <a:ext cx="8709150" cy="2015647"/>
            <a:chOff x="2714017" y="1865275"/>
            <a:chExt cx="8709150" cy="201564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991172-49BF-4F72-B0A1-100F3BA03381}"/>
                </a:ext>
              </a:extLst>
            </p:cNvPr>
            <p:cNvSpPr/>
            <p:nvPr/>
          </p:nvSpPr>
          <p:spPr>
            <a:xfrm>
              <a:off x="2714017" y="1873375"/>
              <a:ext cx="1747688" cy="1996582"/>
            </a:xfrm>
            <a:prstGeom prst="rect">
              <a:avLst/>
            </a:prstGeom>
            <a:solidFill>
              <a:srgbClr val="8FBF4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A9602A-92B0-4E2F-B643-AA7E6E701EBF}"/>
                </a:ext>
              </a:extLst>
            </p:cNvPr>
            <p:cNvSpPr/>
            <p:nvPr/>
          </p:nvSpPr>
          <p:spPr>
            <a:xfrm>
              <a:off x="4437870" y="1873375"/>
              <a:ext cx="1747688" cy="1996582"/>
            </a:xfrm>
            <a:prstGeom prst="rect">
              <a:avLst/>
            </a:prstGeom>
            <a:solidFill>
              <a:srgbClr val="8FBF4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245604-5D29-46CF-A244-B1C5D28768D4}"/>
                </a:ext>
              </a:extLst>
            </p:cNvPr>
            <p:cNvSpPr/>
            <p:nvPr/>
          </p:nvSpPr>
          <p:spPr>
            <a:xfrm>
              <a:off x="6186736" y="1865275"/>
              <a:ext cx="1747688" cy="1996582"/>
            </a:xfrm>
            <a:prstGeom prst="rect">
              <a:avLst/>
            </a:prstGeom>
            <a:solidFill>
              <a:srgbClr val="8FBF4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73E725-577C-4958-9C27-6ABA544A264F}"/>
                </a:ext>
              </a:extLst>
            </p:cNvPr>
            <p:cNvSpPr/>
            <p:nvPr/>
          </p:nvSpPr>
          <p:spPr>
            <a:xfrm>
              <a:off x="7927791" y="1873375"/>
              <a:ext cx="1747688" cy="1996582"/>
            </a:xfrm>
            <a:prstGeom prst="rect">
              <a:avLst/>
            </a:prstGeom>
            <a:solidFill>
              <a:srgbClr val="8FBF4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2D98EC-B77A-42C6-A870-FB564C3046F6}"/>
                </a:ext>
              </a:extLst>
            </p:cNvPr>
            <p:cNvSpPr/>
            <p:nvPr/>
          </p:nvSpPr>
          <p:spPr>
            <a:xfrm>
              <a:off x="9675479" y="1884340"/>
              <a:ext cx="1747688" cy="1996582"/>
            </a:xfrm>
            <a:prstGeom prst="rect">
              <a:avLst/>
            </a:prstGeom>
            <a:solidFill>
              <a:srgbClr val="8FBF4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E909887-00FF-4233-88B0-05FC88DDEAD6}"/>
              </a:ext>
            </a:extLst>
          </p:cNvPr>
          <p:cNvGrpSpPr/>
          <p:nvPr/>
        </p:nvGrpSpPr>
        <p:grpSpPr>
          <a:xfrm>
            <a:off x="697181" y="4752377"/>
            <a:ext cx="8709150" cy="1547890"/>
            <a:chOff x="2714017" y="1873375"/>
            <a:chExt cx="8709150" cy="200754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FADF55-51BC-4857-B27B-7B6CBBE4BA41}"/>
                </a:ext>
              </a:extLst>
            </p:cNvPr>
            <p:cNvSpPr/>
            <p:nvPr/>
          </p:nvSpPr>
          <p:spPr>
            <a:xfrm>
              <a:off x="2714017" y="1873375"/>
              <a:ext cx="1747688" cy="1996582"/>
            </a:xfrm>
            <a:prstGeom prst="rect">
              <a:avLst/>
            </a:prstGeom>
            <a:solidFill>
              <a:srgbClr val="9A2F64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AE1C26-5408-4EF7-9A16-0417DEBFC8E7}"/>
                </a:ext>
              </a:extLst>
            </p:cNvPr>
            <p:cNvSpPr/>
            <p:nvPr/>
          </p:nvSpPr>
          <p:spPr>
            <a:xfrm>
              <a:off x="4437870" y="1873375"/>
              <a:ext cx="1747688" cy="1996582"/>
            </a:xfrm>
            <a:prstGeom prst="rect">
              <a:avLst/>
            </a:prstGeom>
            <a:solidFill>
              <a:srgbClr val="9A2F64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AF514F8-6607-41BA-B96A-69643D60E7BF}"/>
                </a:ext>
              </a:extLst>
            </p:cNvPr>
            <p:cNvSpPr/>
            <p:nvPr/>
          </p:nvSpPr>
          <p:spPr>
            <a:xfrm>
              <a:off x="7927791" y="1873375"/>
              <a:ext cx="1747688" cy="1996582"/>
            </a:xfrm>
            <a:prstGeom prst="rect">
              <a:avLst/>
            </a:prstGeom>
            <a:solidFill>
              <a:srgbClr val="9A2F64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9F2C7D3-7D4B-4D29-A055-1FCF669400A3}"/>
                </a:ext>
              </a:extLst>
            </p:cNvPr>
            <p:cNvSpPr/>
            <p:nvPr/>
          </p:nvSpPr>
          <p:spPr>
            <a:xfrm>
              <a:off x="9675479" y="1884340"/>
              <a:ext cx="1747688" cy="1996582"/>
            </a:xfrm>
            <a:prstGeom prst="rect">
              <a:avLst/>
            </a:prstGeom>
            <a:solidFill>
              <a:srgbClr val="9A2F64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04466040-410D-4C46-96FB-557E83EE5403}"/>
              </a:ext>
            </a:extLst>
          </p:cNvPr>
          <p:cNvGrpSpPr/>
          <p:nvPr/>
        </p:nvGrpSpPr>
        <p:grpSpPr>
          <a:xfrm>
            <a:off x="731430" y="4101572"/>
            <a:ext cx="8691404" cy="318538"/>
            <a:chOff x="2720486" y="3823281"/>
            <a:chExt cx="8691404" cy="318538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E35E45F-619C-485C-93E3-28F822ED4C9F}"/>
                </a:ext>
              </a:extLst>
            </p:cNvPr>
            <p:cNvSpPr txBox="1"/>
            <p:nvPr/>
          </p:nvSpPr>
          <p:spPr>
            <a:xfrm>
              <a:off x="9614781" y="38242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11h50 ou 12h45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FC831E54-E24D-4488-8E2D-1DA0A1E8C057}"/>
                </a:ext>
              </a:extLst>
            </p:cNvPr>
            <p:cNvSpPr txBox="1"/>
            <p:nvPr/>
          </p:nvSpPr>
          <p:spPr>
            <a:xfrm>
              <a:off x="2720486" y="3823281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11h50 ou 12h45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6361D06-D678-4157-8591-6D16FD907D7F}"/>
                </a:ext>
              </a:extLst>
            </p:cNvPr>
            <p:cNvSpPr txBox="1"/>
            <p:nvPr/>
          </p:nvSpPr>
          <p:spPr>
            <a:xfrm>
              <a:off x="4382159" y="38259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11h50 ou 12h45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8AC289C1-8354-4707-886A-6E4156619AE5}"/>
                </a:ext>
              </a:extLst>
            </p:cNvPr>
            <p:cNvSpPr txBox="1"/>
            <p:nvPr/>
          </p:nvSpPr>
          <p:spPr>
            <a:xfrm>
              <a:off x="7953108" y="3834042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8FBF49"/>
                  </a:solidFill>
                </a:rPr>
                <a:t>11h50 ou 12h45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6274AF54-9770-4EB3-9F80-54D9010F7F2B}"/>
              </a:ext>
            </a:extLst>
          </p:cNvPr>
          <p:cNvGrpSpPr/>
          <p:nvPr/>
        </p:nvGrpSpPr>
        <p:grpSpPr>
          <a:xfrm>
            <a:off x="686662" y="4546758"/>
            <a:ext cx="8691404" cy="318538"/>
            <a:chOff x="2720486" y="3823281"/>
            <a:chExt cx="8691404" cy="318538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DDC277F9-D908-42F7-B435-F73BF42E4F15}"/>
                </a:ext>
              </a:extLst>
            </p:cNvPr>
            <p:cNvSpPr txBox="1"/>
            <p:nvPr/>
          </p:nvSpPr>
          <p:spPr>
            <a:xfrm>
              <a:off x="9614781" y="38242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14h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F29C9A7F-C9B0-4993-ADCD-C4B864171B84}"/>
                </a:ext>
              </a:extLst>
            </p:cNvPr>
            <p:cNvSpPr txBox="1"/>
            <p:nvPr/>
          </p:nvSpPr>
          <p:spPr>
            <a:xfrm>
              <a:off x="2720486" y="3823281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14h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B3A4ECB-E65E-43B3-82AB-E9E2143A95D7}"/>
                </a:ext>
              </a:extLst>
            </p:cNvPr>
            <p:cNvSpPr txBox="1"/>
            <p:nvPr/>
          </p:nvSpPr>
          <p:spPr>
            <a:xfrm>
              <a:off x="4382159" y="38259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14h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C07B45A-53AA-4A06-9250-889402C07BD3}"/>
                </a:ext>
              </a:extLst>
            </p:cNvPr>
            <p:cNvSpPr txBox="1"/>
            <p:nvPr/>
          </p:nvSpPr>
          <p:spPr>
            <a:xfrm>
              <a:off x="7953108" y="3834042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14h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DA298C9-D511-4850-92D9-A432BCD5953C}"/>
              </a:ext>
            </a:extLst>
          </p:cNvPr>
          <p:cNvGrpSpPr/>
          <p:nvPr/>
        </p:nvGrpSpPr>
        <p:grpSpPr>
          <a:xfrm>
            <a:off x="617121" y="6245856"/>
            <a:ext cx="8691404" cy="318538"/>
            <a:chOff x="2720486" y="3823281"/>
            <a:chExt cx="8691404" cy="318538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932F9F0-23A0-4B5F-82B2-F81559D350E4}"/>
                </a:ext>
              </a:extLst>
            </p:cNvPr>
            <p:cNvSpPr txBox="1"/>
            <p:nvPr/>
          </p:nvSpPr>
          <p:spPr>
            <a:xfrm>
              <a:off x="9614781" y="38242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17h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771D079-2523-4F39-A2C3-C9183EB046BB}"/>
                </a:ext>
              </a:extLst>
            </p:cNvPr>
            <p:cNvSpPr txBox="1"/>
            <p:nvPr/>
          </p:nvSpPr>
          <p:spPr>
            <a:xfrm>
              <a:off x="2720486" y="3823281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17h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02E7F02D-0945-4C4C-BE69-134AC9C4C337}"/>
                </a:ext>
              </a:extLst>
            </p:cNvPr>
            <p:cNvSpPr txBox="1"/>
            <p:nvPr/>
          </p:nvSpPr>
          <p:spPr>
            <a:xfrm>
              <a:off x="4382159" y="3825945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17h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F1B1B4C-CD95-41C5-9824-4B6B29FAE2D1}"/>
                </a:ext>
              </a:extLst>
            </p:cNvPr>
            <p:cNvSpPr txBox="1"/>
            <p:nvPr/>
          </p:nvSpPr>
          <p:spPr>
            <a:xfrm>
              <a:off x="7953108" y="3834042"/>
              <a:ext cx="17971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9A2F64"/>
                  </a:solidFill>
                </a:rPr>
                <a:t>17h</a:t>
              </a:r>
            </a:p>
          </p:txBody>
        </p:sp>
      </p:grpSp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159771" y="137699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288461" y="324265"/>
            <a:ext cx="6000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  <a:highlight>
                  <a:srgbClr val="FFFF00"/>
                </a:highlight>
              </a:rPr>
              <a:t>La répartition horaire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-572495" y="1742234"/>
            <a:ext cx="9350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/>
              <a:t> </a:t>
            </a:r>
          </a:p>
          <a:p>
            <a:pPr lvl="0">
              <a:defRPr/>
            </a:pP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26B3A0-F651-46E7-B6AE-C1125A26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5" y="6688704"/>
            <a:ext cx="12192000" cy="18288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C9BA292-A867-4B5B-BDBB-A593D01BD2DF}"/>
              </a:ext>
            </a:extLst>
          </p:cNvPr>
          <p:cNvSpPr txBox="1"/>
          <p:nvPr/>
        </p:nvSpPr>
        <p:spPr>
          <a:xfrm>
            <a:off x="731430" y="4101169"/>
            <a:ext cx="1797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8FBF49"/>
                </a:solidFill>
              </a:rPr>
              <a:t>11h50 ou 12h45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B563D96-FE04-4AB3-A4CE-41CD09FD33B5}"/>
              </a:ext>
            </a:extLst>
          </p:cNvPr>
          <p:cNvSpPr txBox="1"/>
          <p:nvPr/>
        </p:nvSpPr>
        <p:spPr>
          <a:xfrm>
            <a:off x="2393103" y="4103833"/>
            <a:ext cx="1797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8FBF49"/>
                </a:solidFill>
              </a:rPr>
              <a:t>11h50 ou 12h45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324462F-C1AB-47E2-8800-1592083C7F48}"/>
              </a:ext>
            </a:extLst>
          </p:cNvPr>
          <p:cNvSpPr txBox="1"/>
          <p:nvPr/>
        </p:nvSpPr>
        <p:spPr>
          <a:xfrm>
            <a:off x="4152029" y="4106294"/>
            <a:ext cx="1797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8FBF49"/>
                </a:solidFill>
              </a:rPr>
              <a:t>11h50 ou 12h15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1FAF0EE-C714-4B6B-B134-52371214E255}"/>
              </a:ext>
            </a:extLst>
          </p:cNvPr>
          <p:cNvSpPr txBox="1"/>
          <p:nvPr/>
        </p:nvSpPr>
        <p:spPr>
          <a:xfrm>
            <a:off x="5964052" y="4111930"/>
            <a:ext cx="1797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8FBF49"/>
                </a:solidFill>
              </a:rPr>
              <a:t>11h50 ou 12h45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D3EF2A94-782C-4806-A5A1-01D81C5F8C0C}"/>
              </a:ext>
            </a:extLst>
          </p:cNvPr>
          <p:cNvSpPr txBox="1"/>
          <p:nvPr/>
        </p:nvSpPr>
        <p:spPr>
          <a:xfrm>
            <a:off x="5383692" y="458986"/>
            <a:ext cx="4394530" cy="461665"/>
          </a:xfrm>
          <a:prstGeom prst="rect">
            <a:avLst/>
          </a:prstGeom>
          <a:noFill/>
          <a:ln w="19050">
            <a:solidFill>
              <a:srgbClr val="8FBF49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8FBF49"/>
                </a:solidFill>
              </a:rPr>
              <a:t>Transports scolaires  = </a:t>
            </a:r>
            <a:r>
              <a:rPr lang="fr-FR" sz="2400" b="1" dirty="0" err="1">
                <a:solidFill>
                  <a:srgbClr val="8FBF49"/>
                </a:solidFill>
              </a:rPr>
              <a:t>Choletbus</a:t>
            </a:r>
            <a:endParaRPr lang="fr-FR" sz="2400" b="1" dirty="0">
              <a:solidFill>
                <a:srgbClr val="8FBF49"/>
              </a:solidFill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D66850C7-2A25-4770-9F87-6B6F93405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84905">
            <a:off x="9395265" y="2111689"/>
            <a:ext cx="2846442" cy="33381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2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229747" y="196615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543856" y="467345"/>
            <a:ext cx="8651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600" b="1" dirty="0">
                <a:solidFill>
                  <a:srgbClr val="396286"/>
                </a:solidFill>
              </a:rPr>
              <a:t>La vie au collège : LA RESTAURATION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710687"/>
            <a:ext cx="1329344" cy="8690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AAD0FA-D9A5-467A-B939-CCC43921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C78EE6-CE50-44CE-8F89-D8C297105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51" y="2216325"/>
            <a:ext cx="6686630" cy="3011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0669278-913E-4737-B968-2B318F61588B}"/>
              </a:ext>
            </a:extLst>
          </p:cNvPr>
          <p:cNvSpPr txBox="1"/>
          <p:nvPr/>
        </p:nvSpPr>
        <p:spPr>
          <a:xfrm>
            <a:off x="526637" y="1748058"/>
            <a:ext cx="3429000" cy="1938992"/>
          </a:xfrm>
          <a:prstGeom prst="rect">
            <a:avLst/>
          </a:prstGeom>
          <a:noFill/>
          <a:ln w="19050">
            <a:solidFill>
              <a:srgbClr val="FBC236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FBC236"/>
                </a:solidFill>
              </a:rPr>
              <a:t>A partir de 12h30 (11h50)</a:t>
            </a:r>
          </a:p>
          <a:p>
            <a:pPr marL="631825" indent="-2730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Lundi</a:t>
            </a:r>
          </a:p>
          <a:p>
            <a:pPr marL="631825" indent="-2730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Mardi</a:t>
            </a:r>
          </a:p>
          <a:p>
            <a:pPr marL="631825" indent="-2730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Jeudi</a:t>
            </a:r>
          </a:p>
          <a:p>
            <a:pPr marL="631825" indent="-27305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prstClr val="black"/>
                </a:solidFill>
              </a:rPr>
              <a:t>Vendredi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5AF606-70B1-4B76-B2C6-F013909BD1EB}"/>
              </a:ext>
            </a:extLst>
          </p:cNvPr>
          <p:cNvSpPr txBox="1"/>
          <p:nvPr/>
        </p:nvSpPr>
        <p:spPr>
          <a:xfrm>
            <a:off x="1028913" y="4349378"/>
            <a:ext cx="2424448" cy="1569660"/>
          </a:xfrm>
          <a:prstGeom prst="rect">
            <a:avLst/>
          </a:prstGeom>
          <a:noFill/>
          <a:ln w="19050">
            <a:solidFill>
              <a:srgbClr val="8FBF4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>
                <a:solidFill>
                  <a:srgbClr val="8FBF49"/>
                </a:solidFill>
              </a:rPr>
              <a:t>RESTO’POTE</a:t>
            </a:r>
          </a:p>
          <a:p>
            <a:pPr marL="536575" indent="-342900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fr-FR" sz="2400" dirty="0">
                <a:solidFill>
                  <a:prstClr val="black"/>
                </a:solidFill>
              </a:rPr>
              <a:t>Réservation</a:t>
            </a:r>
          </a:p>
          <a:p>
            <a:pPr marL="536575" indent="-342900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fr-FR" sz="2400" dirty="0">
                <a:solidFill>
                  <a:prstClr val="black"/>
                </a:solidFill>
              </a:rPr>
              <a:t>Convivialité</a:t>
            </a:r>
          </a:p>
          <a:p>
            <a:pPr marL="536575" indent="-342900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fr-FR" sz="2400" dirty="0">
                <a:solidFill>
                  <a:prstClr val="black"/>
                </a:solidFill>
              </a:rPr>
              <a:t>Groupe de 10</a:t>
            </a:r>
          </a:p>
        </p:txBody>
      </p:sp>
    </p:spTree>
    <p:extLst>
      <p:ext uri="{BB962C8B-B14F-4D97-AF65-F5344CB8AC3E}">
        <p14:creationId xmlns:p14="http://schemas.microsoft.com/office/powerpoint/2010/main" val="129218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en L 12">
            <a:extLst>
              <a:ext uri="{FF2B5EF4-FFF2-40B4-BE49-F238E27FC236}">
                <a16:creationId xmlns:a16="http://schemas.microsoft.com/office/drawing/2014/main" id="{0793B6C3-AB71-4EC5-B9CA-0EFA4D9BB50A}"/>
              </a:ext>
            </a:extLst>
          </p:cNvPr>
          <p:cNvSpPr/>
          <p:nvPr/>
        </p:nvSpPr>
        <p:spPr>
          <a:xfrm flipV="1">
            <a:off x="367161" y="271196"/>
            <a:ext cx="1065331" cy="1049251"/>
          </a:xfrm>
          <a:prstGeom prst="corner">
            <a:avLst>
              <a:gd name="adj1" fmla="val 10425"/>
              <a:gd name="adj2" fmla="val 12295"/>
            </a:avLst>
          </a:prstGeom>
          <a:solidFill>
            <a:srgbClr val="FB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3D8D3-A395-4DCD-BA2B-1E6B4CD500E2}"/>
              </a:ext>
            </a:extLst>
          </p:cNvPr>
          <p:cNvSpPr/>
          <p:nvPr/>
        </p:nvSpPr>
        <p:spPr>
          <a:xfrm>
            <a:off x="681270" y="541926"/>
            <a:ext cx="7378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396286"/>
                </a:solidFill>
              </a:rPr>
              <a:t>La vie au collège: ETRE BIEN ACCUEILLI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58041-7455-4D60-8C10-9A03BCA6F750}"/>
              </a:ext>
            </a:extLst>
          </p:cNvPr>
          <p:cNvSpPr/>
          <p:nvPr/>
        </p:nvSpPr>
        <p:spPr>
          <a:xfrm>
            <a:off x="5743843" y="4444699"/>
            <a:ext cx="4682212" cy="2074927"/>
          </a:xfrm>
          <a:prstGeom prst="rect">
            <a:avLst/>
          </a:prstGeom>
          <a:ln w="28575">
            <a:solidFill>
              <a:srgbClr val="396286"/>
            </a:solidFill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500"/>
              </a:spcBef>
              <a:defRPr/>
            </a:pPr>
            <a:r>
              <a:rPr lang="fr-FR" sz="2000" b="1" dirty="0">
                <a:solidFill>
                  <a:srgbClr val="396286"/>
                </a:solidFill>
              </a:rPr>
              <a:t>JOURNÉE D’INTÉGRATION : </a:t>
            </a:r>
          </a:p>
          <a:p>
            <a:pPr marL="442913" lvl="1" indent="-258763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Petit déjeuner « équilibré » </a:t>
            </a:r>
          </a:p>
          <a:p>
            <a:pPr marL="442913" lvl="1" indent="-258763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Apprendre à se connaître</a:t>
            </a:r>
          </a:p>
          <a:p>
            <a:pPr marL="442913" lvl="1" indent="-258763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Course d’orientation</a:t>
            </a:r>
          </a:p>
          <a:p>
            <a:pPr marL="442913" lvl="1" indent="-258763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Jeux</a:t>
            </a:r>
          </a:p>
          <a:p>
            <a:pPr marL="442913" lvl="1" indent="-258763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prstClr val="black"/>
                </a:solidFill>
              </a:rPr>
              <a:t>Déjeuner  avec les « anges gardiens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302917-74B1-42B0-93CE-CB559D35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09" y="77856"/>
            <a:ext cx="1329344" cy="180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2E132-4A5D-4E62-8138-35B47FE6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909" y="5697123"/>
            <a:ext cx="1329344" cy="869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FF2385-8D55-43CB-8F20-B1FFE8DBC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203" y="4233801"/>
            <a:ext cx="2500480" cy="199835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1AF3E6-A053-4F53-A953-0AAC97994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5" y="6680241"/>
            <a:ext cx="12192000" cy="1828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480B3B-61FD-43FF-93C1-0F7419B16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5" y="3971366"/>
            <a:ext cx="1848971" cy="246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636569-EC06-4EF6-B41A-95D547E5D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43" y="2287854"/>
            <a:ext cx="3989295" cy="188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A1464-15A1-4E15-A6A2-886C0429A6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14253"/>
          <a:stretch/>
        </p:blipFill>
        <p:spPr>
          <a:xfrm>
            <a:off x="7550870" y="154641"/>
            <a:ext cx="2856322" cy="18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5A4F94-0563-4F73-BBC3-78FD0EDF97C5}"/>
              </a:ext>
            </a:extLst>
          </p:cNvPr>
          <p:cNvSpPr txBox="1"/>
          <p:nvPr/>
        </p:nvSpPr>
        <p:spPr>
          <a:xfrm>
            <a:off x="292745" y="1708296"/>
            <a:ext cx="4814074" cy="1846659"/>
          </a:xfrm>
          <a:prstGeom prst="rect">
            <a:avLst/>
          </a:prstGeom>
          <a:noFill/>
          <a:ln w="28575">
            <a:solidFill>
              <a:srgbClr val="9A2F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A2F64"/>
                </a:solidFill>
              </a:rPr>
              <a:t>LES « ANGES-GARDIENS »</a:t>
            </a:r>
          </a:p>
          <a:p>
            <a:pPr marL="715963" indent="-273050">
              <a:buFont typeface="Wingdings" panose="05000000000000000000" pitchFamily="2" charset="2"/>
              <a:buChar char="§"/>
            </a:pPr>
            <a:r>
              <a:rPr lang="fr-FR" sz="2000" dirty="0"/>
              <a:t>Facilité l’intégration</a:t>
            </a:r>
          </a:p>
          <a:p>
            <a:pPr marL="715963" indent="-273050">
              <a:buFont typeface="Wingdings" panose="05000000000000000000" pitchFamily="2" charset="2"/>
              <a:buChar char="§"/>
            </a:pPr>
            <a:r>
              <a:rPr lang="fr-FR" sz="2000" dirty="0"/>
              <a:t>Echanges</a:t>
            </a:r>
          </a:p>
          <a:p>
            <a:pPr marL="715963" indent="-273050">
              <a:buFont typeface="Wingdings" panose="05000000000000000000" pitchFamily="2" charset="2"/>
              <a:buChar char="§"/>
            </a:pPr>
            <a:r>
              <a:rPr lang="fr-FR" sz="2000" dirty="0"/>
              <a:t>Créer des lins</a:t>
            </a:r>
          </a:p>
          <a:p>
            <a:pPr marL="715963" indent="-273050">
              <a:buFont typeface="Wingdings" panose="05000000000000000000" pitchFamily="2" charset="2"/>
              <a:buChar char="§"/>
            </a:pPr>
            <a:r>
              <a:rPr lang="fr-FR" sz="2000" dirty="0"/>
              <a:t>Rencontre 6</a:t>
            </a:r>
            <a:r>
              <a:rPr lang="fr-FR" sz="2000" baseline="30000" dirty="0"/>
              <a:t>ème</a:t>
            </a:r>
            <a:r>
              <a:rPr lang="fr-FR" sz="2000" dirty="0"/>
              <a:t> – 3</a:t>
            </a:r>
            <a:r>
              <a:rPr lang="fr-FR" sz="2000" baseline="30000" dirty="0"/>
              <a:t>ème</a:t>
            </a:r>
            <a:br>
              <a:rPr lang="fr-FR" sz="2000" dirty="0"/>
            </a:br>
            <a:r>
              <a:rPr lang="fr-FR" sz="1200" i="1" dirty="0"/>
              <a:t>portrait chinois, jeux de société, speed métier, tournois sportif</a:t>
            </a:r>
          </a:p>
        </p:txBody>
      </p:sp>
    </p:spTree>
    <p:extLst>
      <p:ext uri="{BB962C8B-B14F-4D97-AF65-F5344CB8AC3E}">
        <p14:creationId xmlns:p14="http://schemas.microsoft.com/office/powerpoint/2010/main" val="7079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A3C69226E262418A83844384C77872" ma:contentTypeVersion="14" ma:contentTypeDescription="Crée un document." ma:contentTypeScope="" ma:versionID="fc803ccb60937fbf9a38975fcacbac8c">
  <xsd:schema xmlns:xsd="http://www.w3.org/2001/XMLSchema" xmlns:xs="http://www.w3.org/2001/XMLSchema" xmlns:p="http://schemas.microsoft.com/office/2006/metadata/properties" xmlns:ns2="40fd0dfb-7a52-4ac0-b3f0-2bab0383d691" xmlns:ns3="35e064b5-9f2e-4538-80bf-28734c42dd0f" targetNamespace="http://schemas.microsoft.com/office/2006/metadata/properties" ma:root="true" ma:fieldsID="449de81b1b55493e4dcd20b8f98129cd" ns2:_="" ns3:_="">
    <xsd:import namespace="40fd0dfb-7a52-4ac0-b3f0-2bab0383d691"/>
    <xsd:import namespace="35e064b5-9f2e-4538-80bf-28734c42dd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d0dfb-7a52-4ac0-b3f0-2bab0383d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d9419aae-1c40-4a17-9b99-e47521fc5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064b5-9f2e-4538-80bf-28734c42dd0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331937-07be-4215-996e-1f71ca86eeae}" ma:internalName="TaxCatchAll" ma:showField="CatchAllData" ma:web="35e064b5-9f2e-4538-80bf-28734c42dd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e064b5-9f2e-4538-80bf-28734c42dd0f" xsi:nil="true"/>
    <lcf76f155ced4ddcb4097134ff3c332f xmlns="40fd0dfb-7a52-4ac0-b3f0-2bab0383d69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627FD-D8FE-44D3-B15E-CAF6EB228DE9}"/>
</file>

<file path=customXml/itemProps2.xml><?xml version="1.0" encoding="utf-8"?>
<ds:datastoreItem xmlns:ds="http://schemas.openxmlformats.org/officeDocument/2006/customXml" ds:itemID="{C1E4F147-7694-4CF6-8BED-EDF4896C7BA3}">
  <ds:schemaRefs>
    <ds:schemaRef ds:uri="http://schemas.microsoft.com/office/2006/metadata/properties"/>
    <ds:schemaRef ds:uri="http://schemas.microsoft.com/office/infopath/2007/PartnerControls"/>
    <ds:schemaRef ds:uri="35e064b5-9f2e-4538-80bf-28734c42dd0f"/>
    <ds:schemaRef ds:uri="40fd0dfb-7a52-4ac0-b3f0-2bab0383d691"/>
  </ds:schemaRefs>
</ds:datastoreItem>
</file>

<file path=customXml/itemProps3.xml><?xml version="1.0" encoding="utf-8"?>
<ds:datastoreItem xmlns:ds="http://schemas.openxmlformats.org/officeDocument/2006/customXml" ds:itemID="{1C97C563-3AAE-4EE0-9CFA-21E741AD20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1103</Words>
  <Application>Microsoft Office PowerPoint</Application>
  <PresentationFormat>Grand écran</PresentationFormat>
  <Paragraphs>299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Century Gothic</vt:lpstr>
      <vt:lpstr>Wingdings</vt:lpstr>
      <vt:lpstr>Wingdings 3</vt:lpstr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communication</dc:creator>
  <cp:lastModifiedBy>Secrétariat - Collège Saint Jean Vihiers</cp:lastModifiedBy>
  <cp:revision>179</cp:revision>
  <dcterms:created xsi:type="dcterms:W3CDTF">2019-10-01T09:22:22Z</dcterms:created>
  <dcterms:modified xsi:type="dcterms:W3CDTF">2026-03-03T09:55:34Z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0x01010011A3C69226E262418A83844384C77872</vt:lpwstr>
  </property>
  <property fmtid="{D5CDD505-2E9C-101B-9397-08002B2CF9AE}" pid="3" name="MediaServiceImageTags">
    <vt:lpwstr/>
  </property>
</Properties>
</file>